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8" r:id="rId1"/>
    <p:sldMasterId id="214748413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98" r:id="rId5"/>
    <p:sldId id="305" r:id="rId6"/>
    <p:sldId id="301" r:id="rId7"/>
    <p:sldId id="302" r:id="rId8"/>
    <p:sldId id="303" r:id="rId9"/>
    <p:sldId id="304" r:id="rId10"/>
    <p:sldId id="287" r:id="rId11"/>
    <p:sldId id="288" r:id="rId12"/>
    <p:sldId id="289" r:id="rId13"/>
    <p:sldId id="281" r:id="rId14"/>
    <p:sldId id="284" r:id="rId15"/>
    <p:sldId id="282" r:id="rId16"/>
    <p:sldId id="285" r:id="rId17"/>
    <p:sldId id="286" r:id="rId18"/>
    <p:sldId id="290" r:id="rId19"/>
    <p:sldId id="294" r:id="rId20"/>
    <p:sldId id="295" r:id="rId21"/>
    <p:sldId id="296" r:id="rId22"/>
    <p:sldId id="297" r:id="rId23"/>
    <p:sldId id="268" r:id="rId24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584" autoAdjust="0"/>
  </p:normalViewPr>
  <p:slideViewPr>
    <p:cSldViewPr>
      <p:cViewPr varScale="1">
        <p:scale>
          <a:sx n="74" d="100"/>
          <a:sy n="74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482" y="-102"/>
      </p:cViewPr>
      <p:guideLst>
        <p:guide orient="horz" pos="2920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pPr>
              <a:defRPr/>
            </a:pPr>
            <a:fld id="{12C9566D-387A-4793-8B1B-74C699264414}" type="datetimeFigureOut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pPr>
              <a:defRPr/>
            </a:pPr>
            <a:fld id="{35647104-52AE-455A-B801-437C990E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pPr>
              <a:defRPr/>
            </a:pPr>
            <a:fld id="{12104AC5-C83A-4D12-9D07-4996BB1E6CC8}" type="datetimeFigureOut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/>
            </a:lvl1pPr>
          </a:lstStyle>
          <a:p>
            <a:pPr>
              <a:defRPr/>
            </a:pPr>
            <a:fld id="{855761C4-A0E5-43A7-86CF-219A1255A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0488E-ED43-4B32-91BC-D496A202244D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604D-E524-4A2F-803F-22817511DFFF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73830-EE1D-435B-8265-9AABCDCD1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EEEB-A46B-4072-9965-B7468F9CF096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DFC0-AF04-4323-89AA-404BB8242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F120-858D-44C0-A00D-4BF210CB07BA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DAA7-FFA7-45BE-9D80-6C5449A7C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1414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71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18AA-E857-4C07-8BE7-A4576791C7C4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96200" y="6245225"/>
            <a:ext cx="990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6249-CADC-4D92-B67C-AAED4C705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7235824" cy="4525963"/>
          </a:xfrm>
        </p:spPr>
        <p:txBody>
          <a:bodyPr/>
          <a:lstStyle>
            <a:lvl1pPr>
              <a:buClr>
                <a:schemeClr val="accent5">
                  <a:lumMod val="2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57B1-7803-4409-9BB5-CD4A96D20219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73825"/>
            <a:ext cx="6019800" cy="38417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Rockwell Condensed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245225"/>
            <a:ext cx="838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F2F87-2D17-48BF-AD44-CE0123736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6ECB1-9A8B-43A1-8ABE-39EC333C1908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E20E-43AB-49F6-90A5-7FC93B9E4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113" y="1600201"/>
            <a:ext cx="3814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275" y="1600201"/>
            <a:ext cx="38163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B2A54-BF9A-46AB-AEB3-5EB74BE10E7C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772C-4E48-4C13-93F5-7339DD13C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4AE0-7147-4B77-A472-31C44C86C7CB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2041C-612A-46DC-8A34-E23079212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8480-2A4B-4651-9368-930E0E51BEC6}" type="datetime1">
              <a:rPr lang="en-US"/>
              <a:pPr>
                <a:defRPr/>
              </a:pPr>
              <a:t>5/25/2009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E760-5141-453E-95BF-34F3A1D99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493C-E5C6-415D-AA4C-581A97F6A549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288F-7B4E-4457-ACC4-11404B48B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D9169-0D2B-4D87-9E65-65954C5C7B9F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DCFA-1C21-4EE2-BF4B-CBC8DB988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FAE7-36B7-4CD6-8CB3-2BF95CB8BBC7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DA7B-FA69-4BCB-BC5F-1CFC4A3DD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0402-625A-40CA-9B9D-0C438049D5B3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9E60B-F771-4D3D-81F0-49C191C8E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68E30-E466-4514-A9F8-C5212DDDD747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CF13-166A-42CA-938D-18D5C8B3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9" y="274639"/>
            <a:ext cx="19446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1114" y="274639"/>
            <a:ext cx="56864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1B7BE-FD16-46BB-895B-921967821929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40EC-DBD1-4504-8F62-50C3214D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73051"/>
            <a:ext cx="6629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E4B7-63BF-494A-8E39-52ABDD10F152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C759-0D3F-4384-81EA-66275F84B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550F-9C03-486D-ACA0-1FA6FE9BB31F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B56E-24AF-4F55-BBDD-AF332A977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51DC0-0DE5-4D34-8A07-3CA18D1A57D1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56BD-F9FB-441B-A065-F92701C57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7B91-2C15-4EE2-B198-94C86E471AA2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B5A2-B86C-4CE1-BC7C-A84EDD70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E420-27DD-40AE-A610-1071F72D2E8C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DBEB3-5EF3-4121-B021-AFEF0E945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E7FD-EE96-4B6F-83EF-AED69DDCA536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28A1-C314-43FB-ACFC-8BE31BE73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4FFA-1981-4269-9E78-E0893C2B3684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FEC7-DBE0-43EB-AE5E-FC4673302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FF274-8512-4A36-BFE5-DB1C8A3571EA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0C9D-5971-49BA-A2C8-E0BBC0AE7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E35DD3-9EDB-450F-9385-A99AD9A08C0C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5BDD93-A96A-42FE-82C1-5CCDA3DFF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1113" y="274638"/>
            <a:ext cx="7783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73120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751E7249-C894-40A5-A087-B3713F2D1F7C}" type="datetime1">
              <a:rPr lang="en-US"/>
              <a:pPr>
                <a:defRPr/>
              </a:pPr>
              <a:t>5/25/2009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US"/>
              <a:t>Object Segmentation Using Active Contours: A Level Set Approach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115C1DD-A757-4970-9442-4E1DD86B2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riatf@uwindsor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mailto:boufama@uwindsor.ca" TargetMode="External"/><Relationship Id="rId4" Type="http://schemas.openxmlformats.org/officeDocument/2006/relationships/hyperlink" Target="mailto:ksantini@uwindsor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1413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sz="48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124200"/>
            <a:ext cx="64008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Authors: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Farnaz Shariat ,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Riadh Ksantini,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Boubakeur </a:t>
            </a:r>
            <a:r>
              <a:rPr lang="en-US" sz="1800" dirty="0" err="1" smtClean="0"/>
              <a:t>Boufama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hlinkClick r:id="rId3"/>
              </a:rPr>
              <a:t>shariatf@uwindsor.ca</a:t>
            </a:r>
            <a:endParaRPr lang="en-US" sz="1600" dirty="0" smtClean="0">
              <a:hlinkClick r:id="rId4"/>
            </a:endParaRPr>
          </a:p>
          <a:p>
            <a:r>
              <a:rPr lang="en-US" sz="1600" dirty="0" smtClean="0">
                <a:hlinkClick r:id="rId4"/>
              </a:rPr>
              <a:t>ksantini@uwindsor.ca</a:t>
            </a:r>
            <a:endParaRPr lang="en-US" sz="1600" dirty="0" smtClean="0"/>
          </a:p>
          <a:p>
            <a:r>
              <a:rPr lang="en-US" sz="1600" dirty="0" smtClean="0">
                <a:hlinkClick r:id="rId5"/>
              </a:rPr>
              <a:t>boufama@uwindsor.ca</a:t>
            </a:r>
            <a:endParaRPr lang="en-US" sz="1600" dirty="0" smtClean="0"/>
          </a:p>
          <a:p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University of Windsor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/>
              <a:t>May 2009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dirty="0" smtClean="0"/>
          </a:p>
        </p:txBody>
      </p:sp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6172200"/>
            <a:ext cx="11911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0BB2A-FC54-4768-8F40-2C8B965441F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800" dirty="0"/>
              <a:t>Variational level set (cont‘d)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Advantages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2000" dirty="0" smtClean="0"/>
              <a:t>Initialization is automatic</a:t>
            </a:r>
            <a:endParaRPr lang="en-US" sz="2000" dirty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No need for reinitialize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2000" dirty="0"/>
              <a:t>Computationally effective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352800"/>
            <a:ext cx="7620000" cy="175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3429000" y="5181600"/>
            <a:ext cx="293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>
                <a:latin typeface="Tw Cen MT Condensed Extra Bold" pitchFamily="34" charset="0"/>
              </a:rPr>
              <a:t>Active contour result using Li’s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1567D-0EE6-4AF4-B064-76407ADD11E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Variational level set (cont‘d)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buClr>
                <a:srgbClr val="1E3753"/>
              </a:buClr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</a:t>
            </a:r>
          </a:p>
          <a:p>
            <a:pPr lvl="1" eaLnBrk="1" hangingPunct="1">
              <a:defRPr/>
            </a:pPr>
            <a:r>
              <a:rPr lang="en-US" sz="2000" dirty="0" smtClean="0"/>
              <a:t>Noisy background</a:t>
            </a:r>
          </a:p>
          <a:p>
            <a:pPr lvl="1" eaLnBrk="1" hangingPunct="1">
              <a:defRPr/>
            </a:pPr>
            <a:r>
              <a:rPr lang="en-US" sz="2000" dirty="0" smtClean="0"/>
              <a:t>Textured background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defRPr/>
            </a:pPr>
            <a:endParaRPr lang="en-US" sz="20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buClr>
                <a:srgbClr val="1E3753"/>
              </a:buClr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Proposed Solution</a:t>
            </a:r>
          </a:p>
          <a:p>
            <a:pPr lvl="1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/>
              <a:t>Using “</a:t>
            </a:r>
            <a:r>
              <a:rPr lang="en-US" sz="2400" b="1" dirty="0" smtClean="0"/>
              <a:t>Polarity information</a:t>
            </a:r>
            <a:r>
              <a:rPr lang="en-US" sz="2000" dirty="0" smtClean="0"/>
              <a:t>”  instead of gradient with “</a:t>
            </a:r>
            <a:r>
              <a:rPr lang="en-US" sz="2400" b="1" dirty="0" smtClean="0"/>
              <a:t>Level sets</a:t>
            </a:r>
            <a:r>
              <a:rPr lang="en-US" sz="2000" dirty="0" smtClean="0"/>
              <a:t>” 											</a:t>
            </a:r>
          </a:p>
          <a:p>
            <a:pPr eaLnBrk="1" hangingPunct="1">
              <a:buClr>
                <a:srgbClr val="1E3753"/>
              </a:buClr>
              <a:defRPr/>
            </a:pPr>
            <a:endParaRPr lang="en-US" dirty="0" smtClean="0"/>
          </a:p>
        </p:txBody>
      </p:sp>
      <p:pic>
        <p:nvPicPr>
          <p:cNvPr id="4198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447800"/>
            <a:ext cx="3581400" cy="2738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pic>
        <p:nvPicPr>
          <p:cNvPr id="4199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5240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5715000" y="3810000"/>
            <a:ext cx="293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latin typeface="Tw Cen MT Condensed Extra Bold" pitchFamily="34" charset="0"/>
              </a:rPr>
              <a:t>Active contour result using Li’s algorithm</a:t>
            </a:r>
          </a:p>
        </p:txBody>
      </p:sp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1148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A867E-96C4-4385-8620-3AD727A9BB0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Polarity information</a:t>
            </a:r>
            <a:endParaRPr lang="en-US" dirty="0"/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buClr>
                <a:srgbClr val="1E3753"/>
              </a:buClr>
            </a:pPr>
            <a:r>
              <a:rPr lang="en-GB" sz="2800" dirty="0" smtClean="0"/>
              <a:t>Common</a:t>
            </a:r>
            <a:r>
              <a:rPr lang="en-US" sz="2800" dirty="0" smtClean="0"/>
              <a:t> edge detectors</a:t>
            </a:r>
          </a:p>
          <a:p>
            <a:pPr eaLnBrk="1" hangingPunct="1">
              <a:buClr>
                <a:srgbClr val="1E3753"/>
              </a:buClr>
            </a:pPr>
            <a:r>
              <a:rPr lang="en-US" dirty="0" smtClean="0"/>
              <a:t>Polarity</a:t>
            </a:r>
            <a:r>
              <a:rPr lang="en-GB" dirty="0" smtClean="0"/>
              <a:t> </a:t>
            </a:r>
            <a:r>
              <a:rPr lang="en-GB" sz="2400" dirty="0" smtClean="0"/>
              <a:t>[Carson, 1997], </a:t>
            </a:r>
            <a:r>
              <a:rPr lang="en-GB" sz="2400" u="sng" dirty="0" smtClean="0"/>
              <a:t>discriminates boundaries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GB" sz="2400" dirty="0" smtClean="0"/>
              <a:t>A measure of the extent to which the gradient vectors in a certain neighbourhood all point in the dominant orientation . </a:t>
            </a:r>
            <a:r>
              <a:rPr lang="en-US" sz="2400" dirty="0" smtClean="0"/>
              <a:t> </a:t>
            </a: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 dirty="0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257800" y="3657600"/>
          <a:ext cx="1752600" cy="990600"/>
        </p:xfrm>
        <a:graphic>
          <a:graphicData uri="http://schemas.openxmlformats.org/presentationml/2006/ole">
            <p:oleObj spid="_x0000_s47106" name="Equation" r:id="rId4" imgW="939392" imgH="533169" progId="Equation.3">
              <p:embed/>
            </p:oleObj>
          </a:graphicData>
        </a:graphic>
      </p:graphicFrame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981200" y="4953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dirty="0"/>
              <a:t>#gradient vectors in are in + side of dominant orientation</a:t>
            </a:r>
            <a:endParaRPr lang="en-US" b="0" dirty="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105400" y="56388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 dirty="0"/>
              <a:t>#gradient vectors in are in - side of dominant orientation</a:t>
            </a:r>
            <a:endParaRPr lang="en-US" b="0" dirty="0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4164046">
            <a:off x="6757988" y="4824412"/>
            <a:ext cx="501650" cy="301625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25400" algn="ctr">
            <a:solidFill>
              <a:srgbClr val="8395A9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b="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8001414">
            <a:off x="5534819" y="4675981"/>
            <a:ext cx="523875" cy="315913"/>
          </a:xfrm>
          <a:prstGeom prst="rightArrow">
            <a:avLst>
              <a:gd name="adj1" fmla="val 50000"/>
              <a:gd name="adj2" fmla="val 50209"/>
            </a:avLst>
          </a:prstGeom>
          <a:solidFill>
            <a:schemeClr val="accent1"/>
          </a:solidFill>
          <a:ln w="25400" algn="ctr">
            <a:solidFill>
              <a:srgbClr val="8395A9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b="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2286000" y="4495800"/>
          <a:ext cx="1981200" cy="461963"/>
        </p:xfrm>
        <a:graphic>
          <a:graphicData uri="http://schemas.openxmlformats.org/presentationml/2006/ole">
            <p:oleObj spid="_x0000_s47107" name="Equation" r:id="rId5" imgW="1511300" imgH="355600" progId="Equation.3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7010400" y="5232400"/>
          <a:ext cx="1905000" cy="450850"/>
        </p:xfrm>
        <a:graphic>
          <a:graphicData uri="http://schemas.openxmlformats.org/presentationml/2006/ole">
            <p:oleObj spid="_x0000_s47108" name="Equation" r:id="rId6" imgW="1497950" imgH="355446" progId="Equation.3">
              <p:embed/>
            </p:oleObj>
          </a:graphicData>
        </a:graphic>
      </p:graphicFrame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5D6B6-5973-48A5-8BCA-80421FAB4B57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Polarity Values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1908175" y="1600200"/>
            <a:ext cx="7235825" cy="4525963"/>
          </a:xfrm>
        </p:spPr>
        <p:txBody>
          <a:bodyPr/>
          <a:lstStyle/>
          <a:p>
            <a:pPr eaLnBrk="1" hangingPunct="1">
              <a:buClr>
                <a:srgbClr val="1E3753"/>
              </a:buClr>
              <a:buNone/>
            </a:pPr>
            <a:endParaRPr lang="en-US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971800"/>
            <a:ext cx="4448175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50182" name="AutoShape 13"/>
          <p:cNvSpPr>
            <a:spLocks noChangeArrowheads="1"/>
          </p:cNvSpPr>
          <p:nvPr/>
        </p:nvSpPr>
        <p:spPr bwMode="auto">
          <a:xfrm>
            <a:off x="1828800" y="2667000"/>
            <a:ext cx="914400" cy="609600"/>
          </a:xfrm>
          <a:prstGeom prst="wedgeRectCallout">
            <a:avLst>
              <a:gd name="adj1" fmla="val 90106"/>
              <a:gd name="adj2" fmla="val 102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 dirty="0"/>
              <a:t>Edge</a:t>
            </a:r>
          </a:p>
        </p:txBody>
      </p:sp>
      <p:sp>
        <p:nvSpPr>
          <p:cNvPr id="50183" name="AutoShape 14"/>
          <p:cNvSpPr>
            <a:spLocks noChangeArrowheads="1"/>
          </p:cNvSpPr>
          <p:nvPr/>
        </p:nvSpPr>
        <p:spPr bwMode="auto">
          <a:xfrm>
            <a:off x="4191000" y="2286000"/>
            <a:ext cx="914400" cy="609600"/>
          </a:xfrm>
          <a:prstGeom prst="wedgeRectCallout">
            <a:avLst>
              <a:gd name="adj1" fmla="val 81773"/>
              <a:gd name="adj2" fmla="val 1695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 dirty="0"/>
              <a:t>Noise</a:t>
            </a:r>
          </a:p>
        </p:txBody>
      </p:sp>
      <p:sp>
        <p:nvSpPr>
          <p:cNvPr id="50184" name="AutoShape 15"/>
          <p:cNvSpPr>
            <a:spLocks noChangeArrowheads="1"/>
          </p:cNvSpPr>
          <p:nvPr/>
        </p:nvSpPr>
        <p:spPr bwMode="auto">
          <a:xfrm>
            <a:off x="6934200" y="2362200"/>
            <a:ext cx="914400" cy="609600"/>
          </a:xfrm>
          <a:prstGeom prst="wedgeRectCallout">
            <a:avLst>
              <a:gd name="adj1" fmla="val -66319"/>
              <a:gd name="adj2" fmla="val 1617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 dirty="0"/>
              <a:t>Texture</a:t>
            </a:r>
          </a:p>
        </p:txBody>
      </p:sp>
      <p:sp>
        <p:nvSpPr>
          <p:cNvPr id="50185" name="AutoShape 16"/>
          <p:cNvSpPr>
            <a:spLocks noChangeArrowheads="1"/>
          </p:cNvSpPr>
          <p:nvPr/>
        </p:nvSpPr>
        <p:spPr bwMode="auto">
          <a:xfrm>
            <a:off x="1981200" y="5638800"/>
            <a:ext cx="914400" cy="609600"/>
          </a:xfrm>
          <a:prstGeom prst="wedgeRectCallout">
            <a:avLst>
              <a:gd name="adj1" fmla="val 90801"/>
              <a:gd name="adj2" fmla="val -55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0" dirty="0"/>
              <a:t>i.e. E</a:t>
            </a:r>
            <a:r>
              <a:rPr lang="en-US" sz="1400" b="0" baseline="-25000" dirty="0"/>
              <a:t>-</a:t>
            </a:r>
            <a:r>
              <a:rPr lang="en-US" sz="1400" b="0" dirty="0"/>
              <a:t>=0,</a:t>
            </a:r>
          </a:p>
          <a:p>
            <a:pPr algn="ctr"/>
            <a:r>
              <a:rPr lang="en-US" sz="1400" b="0" dirty="0"/>
              <a:t>E</a:t>
            </a:r>
            <a:r>
              <a:rPr lang="en-US" sz="1400" b="0" baseline="-25000" dirty="0"/>
              <a:t>+</a:t>
            </a:r>
            <a:r>
              <a:rPr lang="en-US" sz="1400" b="0" dirty="0"/>
              <a:t>!=0</a:t>
            </a:r>
          </a:p>
        </p:txBody>
      </p:sp>
      <p:sp>
        <p:nvSpPr>
          <p:cNvPr id="50186" name="AutoShape 17"/>
          <p:cNvSpPr>
            <a:spLocks noChangeArrowheads="1"/>
          </p:cNvSpPr>
          <p:nvPr/>
        </p:nvSpPr>
        <p:spPr bwMode="auto">
          <a:xfrm>
            <a:off x="4724400" y="5943600"/>
            <a:ext cx="914400" cy="609600"/>
          </a:xfrm>
          <a:prstGeom prst="wedgeRectCallout">
            <a:avLst>
              <a:gd name="adj1" fmla="val -20657"/>
              <a:gd name="adj2" fmla="val -100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0" dirty="0"/>
              <a:t>E</a:t>
            </a:r>
            <a:r>
              <a:rPr lang="en-US" sz="1400" b="0" baseline="-25000" dirty="0"/>
              <a:t>+</a:t>
            </a:r>
            <a:r>
              <a:rPr lang="en-US" sz="1400" b="0" dirty="0"/>
              <a:t> ~ 0</a:t>
            </a:r>
          </a:p>
          <a:p>
            <a:pPr algn="ctr"/>
            <a:r>
              <a:rPr lang="en-US" sz="1400" b="0" dirty="0"/>
              <a:t>E</a:t>
            </a:r>
            <a:r>
              <a:rPr lang="en-US" sz="1400" b="0" baseline="-25000" dirty="0"/>
              <a:t>- </a:t>
            </a:r>
            <a:r>
              <a:rPr lang="en-US" sz="1400" b="0" dirty="0"/>
              <a:t>~ 0</a:t>
            </a:r>
          </a:p>
        </p:txBody>
      </p:sp>
      <p:sp>
        <p:nvSpPr>
          <p:cNvPr id="50187" name="AutoShape 18"/>
          <p:cNvSpPr>
            <a:spLocks noChangeArrowheads="1"/>
          </p:cNvSpPr>
          <p:nvPr/>
        </p:nvSpPr>
        <p:spPr bwMode="auto">
          <a:xfrm>
            <a:off x="7391400" y="5334000"/>
            <a:ext cx="914400" cy="609600"/>
          </a:xfrm>
          <a:prstGeom prst="wedgeRectCallout">
            <a:avLst>
              <a:gd name="adj1" fmla="val -113023"/>
              <a:gd name="adj2" fmla="val 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0" dirty="0"/>
              <a:t>E</a:t>
            </a:r>
            <a:r>
              <a:rPr lang="en-US" sz="1400" b="0" baseline="-25000" dirty="0"/>
              <a:t>+</a:t>
            </a:r>
            <a:r>
              <a:rPr lang="en-US" sz="1400" b="0" dirty="0"/>
              <a:t>= E</a:t>
            </a:r>
            <a:r>
              <a:rPr lang="en-US" sz="1400" b="0" baseline="-25000" dirty="0"/>
              <a:t>-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7E7A41-96A0-44F8-A746-4219F431F5B9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360488" y="457200"/>
            <a:ext cx="778351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The Active Contour Model Using Polarity Information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buClr>
                <a:srgbClr val="1E3753"/>
              </a:buClr>
            </a:pPr>
            <a:r>
              <a:rPr lang="en-US" dirty="0" smtClean="0"/>
              <a:t>Instead of</a:t>
            </a:r>
            <a:r>
              <a:rPr lang="en-US" sz="3600" dirty="0" smtClean="0"/>
              <a:t> Gradient</a:t>
            </a:r>
            <a:r>
              <a:rPr lang="en-US" dirty="0" smtClean="0"/>
              <a:t> in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ext</a:t>
            </a:r>
            <a:r>
              <a:rPr lang="en-US" sz="3600" baseline="-25000" dirty="0" smtClean="0"/>
              <a:t> </a:t>
            </a:r>
            <a:r>
              <a:rPr lang="en-US" dirty="0" smtClean="0"/>
              <a:t>use </a:t>
            </a:r>
            <a:r>
              <a:rPr lang="en-US" sz="3600" dirty="0" smtClean="0"/>
              <a:t>Polarity</a:t>
            </a:r>
            <a:endParaRPr lang="en-US" sz="3600" baseline="-25000" dirty="0" smtClean="0"/>
          </a:p>
          <a:p>
            <a:pPr lvl="1" eaLnBrk="1" hangingPunct="1"/>
            <a:endParaRPr lang="en-US" sz="36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GB" dirty="0" smtClean="0"/>
              <a:t>Combine “Polarity based stopping function” with “</a:t>
            </a:r>
            <a:r>
              <a:rPr lang="en-GB" dirty="0" err="1" smtClean="0"/>
              <a:t>Variational</a:t>
            </a:r>
            <a:r>
              <a:rPr lang="en-GB" dirty="0" smtClean="0"/>
              <a:t> Level Set”</a:t>
            </a:r>
            <a:endParaRPr lang="en-US" dirty="0" smtClean="0"/>
          </a:p>
        </p:txBody>
      </p:sp>
      <p:pic>
        <p:nvPicPr>
          <p:cNvPr id="5120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286000"/>
            <a:ext cx="1828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otched Right Arrow 6"/>
          <p:cNvSpPr>
            <a:spLocks noChangeArrowheads="1"/>
          </p:cNvSpPr>
          <p:nvPr/>
        </p:nvSpPr>
        <p:spPr bwMode="auto">
          <a:xfrm rot="1203662">
            <a:off x="4790456" y="2642178"/>
            <a:ext cx="838200" cy="533400"/>
          </a:xfrm>
          <a:prstGeom prst="notched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8395A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pic>
        <p:nvPicPr>
          <p:cNvPr id="5120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124200"/>
            <a:ext cx="177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0" y="685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4608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7E7A41-96A0-44F8-A746-4219F431F5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360488" y="457200"/>
            <a:ext cx="778351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The Active Contour Model Using Polarity Information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buClr>
                <a:srgbClr val="1E3753"/>
              </a:buClr>
            </a:pPr>
            <a:r>
              <a:rPr lang="en-US" dirty="0" smtClean="0"/>
              <a:t>The final energy function is</a:t>
            </a:r>
          </a:p>
          <a:p>
            <a:pPr eaLnBrk="1" hangingPunct="1">
              <a:buClr>
                <a:srgbClr val="1E3753"/>
              </a:buClr>
            </a:pPr>
            <a:endParaRPr lang="en-US" dirty="0" smtClean="0"/>
          </a:p>
          <a:p>
            <a:pPr eaLnBrk="1" hangingPunct="1">
              <a:buClr>
                <a:srgbClr val="1E3753"/>
              </a:buClr>
              <a:buNone/>
            </a:pPr>
            <a:r>
              <a:rPr lang="en-US" dirty="0" smtClean="0"/>
              <a:t> </a:t>
            </a:r>
          </a:p>
          <a:p>
            <a:pPr eaLnBrk="1" hangingPunct="1">
              <a:buClr>
                <a:srgbClr val="1E3753"/>
              </a:buClr>
            </a:pPr>
            <a:endParaRPr lang="en-US" dirty="0" smtClean="0"/>
          </a:p>
        </p:txBody>
      </p:sp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0" y="685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4608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581400"/>
            <a:ext cx="1971675" cy="476250"/>
          </a:xfrm>
          <a:prstGeom prst="rect">
            <a:avLst/>
          </a:prstGeom>
          <a:noFill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962277">
            <a:off x="4572575" y="2934727"/>
            <a:ext cx="902347" cy="396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609711">
            <a:off x="6108641" y="2923081"/>
            <a:ext cx="902347" cy="396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362200"/>
            <a:ext cx="1752600" cy="333829"/>
          </a:xfrm>
          <a:prstGeom prst="rect">
            <a:avLst/>
          </a:prstGeom>
          <a:noFill/>
        </p:spPr>
      </p:pic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657600"/>
            <a:ext cx="2076450" cy="304800"/>
          </a:xfrm>
          <a:prstGeom prst="rect">
            <a:avLst/>
          </a:prstGeom>
          <a:noFill/>
        </p:spPr>
      </p:pic>
      <p:sp>
        <p:nvSpPr>
          <p:cNvPr id="23" name="Right Arrow 22"/>
          <p:cNvSpPr/>
          <p:nvPr/>
        </p:nvSpPr>
        <p:spPr>
          <a:xfrm rot="2609711">
            <a:off x="7175441" y="4218481"/>
            <a:ext cx="902347" cy="396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7962277">
            <a:off x="5867974" y="4153926"/>
            <a:ext cx="902347" cy="396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953000"/>
            <a:ext cx="1828800" cy="466725"/>
          </a:xfrm>
          <a:prstGeom prst="rect">
            <a:avLst/>
          </a:prstGeom>
          <a:noFill/>
        </p:spPr>
      </p:pic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953000"/>
            <a:ext cx="1714500" cy="46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7E7A41-96A0-44F8-A746-4219F431F5B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360488" y="457200"/>
            <a:ext cx="778351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The Active Contour Model Using Polarity Information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r>
              <a:rPr lang="en-US" dirty="0" smtClean="0"/>
              <a:t>Then by using energy minimization method to minimize the total energy it can reach to:</a:t>
            </a:r>
          </a:p>
          <a:p>
            <a:endParaRPr lang="en-US" dirty="0" smtClean="0"/>
          </a:p>
          <a:p>
            <a:r>
              <a:rPr lang="en-US" sz="2400" dirty="0" smtClean="0"/>
              <a:t>And by using gradient descent, the approximation of the above formula is:</a:t>
            </a:r>
          </a:p>
          <a:p>
            <a:endParaRPr lang="en-US" dirty="0" smtClean="0"/>
          </a:p>
          <a:p>
            <a:pPr eaLnBrk="1" hangingPunct="1">
              <a:buClr>
                <a:srgbClr val="1E3753"/>
              </a:buClr>
            </a:pPr>
            <a:endParaRPr lang="en-US" dirty="0" smtClean="0"/>
          </a:p>
        </p:txBody>
      </p:sp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0" y="6858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46089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5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638800"/>
            <a:ext cx="5324475" cy="561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58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876800"/>
            <a:ext cx="477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265745"/>
            <a:ext cx="3419475" cy="48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CE631-2823-4ED8-B9AC-5483AE34ED1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813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53410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CE631-2823-4ED8-B9AC-5483AE34ED1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813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648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CE631-2823-4ED8-B9AC-5483AE34ED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813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5669280" cy="490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82B7C-556F-4487-A686-4B26A1C7438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Presentation Outline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Introduction </a:t>
            </a:r>
          </a:p>
          <a:p>
            <a:pPr lvl="1" eaLnBrk="1" hangingPunct="1">
              <a:defRPr/>
            </a:pPr>
            <a:r>
              <a:rPr lang="en-US" sz="2000" dirty="0" smtClean="0"/>
              <a:t>Active contours</a:t>
            </a:r>
          </a:p>
          <a:p>
            <a:pPr lvl="1" eaLnBrk="1" hangingPunct="1">
              <a:defRPr/>
            </a:pPr>
            <a:r>
              <a:rPr lang="en-US" sz="2000" dirty="0" smtClean="0"/>
              <a:t>Level sets</a:t>
            </a:r>
          </a:p>
          <a:p>
            <a:pPr eaLnBrk="1" hangingPunct="1">
              <a:defRPr/>
            </a:pPr>
            <a:r>
              <a:rPr lang="en-US" sz="2400" dirty="0" smtClean="0"/>
              <a:t>A </a:t>
            </a:r>
            <a:r>
              <a:rPr lang="en-US" sz="2400" dirty="0" smtClean="0"/>
              <a:t>variational </a:t>
            </a:r>
            <a:r>
              <a:rPr lang="en-US" sz="2400" dirty="0" smtClean="0"/>
              <a:t>level set method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Polarity information</a:t>
            </a:r>
            <a:endParaRPr lang="en-US" sz="2400" dirty="0"/>
          </a:p>
          <a:p>
            <a:r>
              <a:rPr lang="en-US" sz="2400" dirty="0" smtClean="0"/>
              <a:t>The active contour model using polarity information</a:t>
            </a:r>
          </a:p>
          <a:p>
            <a:pPr eaLnBrk="1" hangingPunct="1">
              <a:defRPr/>
            </a:pPr>
            <a:r>
              <a:rPr lang="en-US" sz="2400" dirty="0" smtClean="0"/>
              <a:t>Experiments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2970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CE631-2823-4ED8-B9AC-5483AE34ED1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4813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53142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CE631-2823-4ED8-B9AC-5483AE34ED1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813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5351244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7772400" cy="3125788"/>
          </a:xfrm>
        </p:spPr>
        <p:txBody>
          <a:bodyPr/>
          <a:lstStyle/>
          <a:p>
            <a:pPr eaLnBrk="1" hangingPunct="1"/>
            <a:r>
              <a:rPr lang="en-US" sz="6000" smtClean="0"/>
              <a:t>Any </a:t>
            </a:r>
            <a:br>
              <a:rPr lang="en-US" sz="6000" smtClean="0"/>
            </a:br>
            <a:r>
              <a:rPr lang="en-US" sz="6000" smtClean="0"/>
              <a:t>Questions</a:t>
            </a:r>
            <a:br>
              <a:rPr lang="en-US" sz="6000" smtClean="0"/>
            </a:br>
            <a:endParaRPr lang="en-US" sz="6000" smtClean="0"/>
          </a:p>
        </p:txBody>
      </p:sp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447800" y="1219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>
                <a:solidFill>
                  <a:schemeClr val="tx2"/>
                </a:solidFill>
                <a:latin typeface="Gill Sans MT" pitchFamily="34" charset="0"/>
              </a:rPr>
              <a:t>	Thank you for your Attention</a:t>
            </a:r>
          </a:p>
        </p:txBody>
      </p:sp>
      <p:pic>
        <p:nvPicPr>
          <p:cNvPr id="5222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193332"/>
            <a:ext cx="1752600" cy="26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2CF028-39BB-499B-B79D-BCDF0D1D13E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Active Contours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buClr>
                <a:srgbClr val="1E3753"/>
              </a:buClr>
            </a:pPr>
            <a:r>
              <a:rPr lang="en-US" dirty="0" smtClean="0"/>
              <a:t>Image Segmentation solution</a:t>
            </a:r>
          </a:p>
          <a:p>
            <a:pPr eaLnBrk="1" hangingPunct="1">
              <a:buClr>
                <a:srgbClr val="1E3753"/>
              </a:buClr>
            </a:pPr>
            <a:r>
              <a:rPr lang="en-US" dirty="0" smtClean="0"/>
              <a:t>Based on Deformable models</a:t>
            </a:r>
          </a:p>
          <a:p>
            <a:pPr eaLnBrk="1" hangingPunct="1">
              <a:buClr>
                <a:srgbClr val="1E3753"/>
              </a:buClr>
            </a:pPr>
            <a:r>
              <a:rPr lang="en-US" dirty="0" smtClean="0"/>
              <a:t>Find equation</a:t>
            </a:r>
          </a:p>
          <a:p>
            <a:pPr eaLnBrk="1" hangingPunct="1">
              <a:buClr>
                <a:srgbClr val="1E3753"/>
              </a:buClr>
            </a:pPr>
            <a:endParaRPr lang="en-US" dirty="0" smtClean="0"/>
          </a:p>
          <a:p>
            <a:pPr eaLnBrk="1" hangingPunct="1">
              <a:buClr>
                <a:srgbClr val="1E3753"/>
              </a:buClr>
            </a:pPr>
            <a:r>
              <a:rPr lang="en-US" dirty="0" smtClean="0"/>
              <a:t>Parametric	</a:t>
            </a:r>
            <a:r>
              <a:rPr lang="en-GB" sz="2000" dirty="0" smtClean="0"/>
              <a:t>Represent curves and surfaces </a:t>
            </a:r>
            <a:r>
              <a:rPr lang="en-GB" sz="2000" u="sng" dirty="0" smtClean="0"/>
              <a:t>explicitly</a:t>
            </a:r>
            <a:r>
              <a:rPr lang="en-GB" sz="2000" dirty="0" smtClean="0"/>
              <a:t> in their </a:t>
            </a:r>
            <a:r>
              <a:rPr lang="en-GB" sz="2000" u="sng" dirty="0" smtClean="0"/>
              <a:t>parametric forms</a:t>
            </a:r>
            <a:r>
              <a:rPr lang="en-GB" sz="2000" dirty="0" smtClean="0"/>
              <a:t> during deformation</a:t>
            </a:r>
            <a:r>
              <a:rPr lang="en-US" sz="2000" dirty="0" smtClean="0"/>
              <a:t>; (</a:t>
            </a:r>
            <a:r>
              <a:rPr lang="en-US" sz="2000" dirty="0" err="1" smtClean="0"/>
              <a:t>Kass</a:t>
            </a:r>
            <a:r>
              <a:rPr lang="en-US" sz="2000" dirty="0" smtClean="0"/>
              <a:t> 1987 )</a:t>
            </a:r>
          </a:p>
          <a:p>
            <a:pPr eaLnBrk="1" hangingPunct="1">
              <a:buClr>
                <a:srgbClr val="1E3753"/>
              </a:buClr>
            </a:pPr>
            <a:r>
              <a:rPr lang="en-US" dirty="0" smtClean="0"/>
              <a:t>Geometric 	</a:t>
            </a:r>
            <a:r>
              <a:rPr lang="en-GB" sz="2000" dirty="0" smtClean="0"/>
              <a:t>Based on </a:t>
            </a:r>
            <a:r>
              <a:rPr lang="en-GB" sz="2000" u="sng" dirty="0" smtClean="0"/>
              <a:t>curve evolution </a:t>
            </a:r>
            <a:r>
              <a:rPr lang="en-GB" sz="2000" dirty="0" smtClean="0"/>
              <a:t>and</a:t>
            </a:r>
            <a:r>
              <a:rPr lang="en-GB" sz="2000" u="sng" dirty="0" smtClean="0"/>
              <a:t> the level set method</a:t>
            </a:r>
            <a:r>
              <a:rPr lang="en-GB" sz="2000" dirty="0" smtClean="0"/>
              <a:t>, Represent curves and surfaces </a:t>
            </a:r>
            <a:r>
              <a:rPr lang="en-GB" sz="2000" u="sng" dirty="0" smtClean="0"/>
              <a:t>implicitly</a:t>
            </a:r>
            <a:r>
              <a:rPr lang="en-GB" sz="2000" dirty="0" smtClean="0"/>
              <a:t> as a level set of a </a:t>
            </a:r>
            <a:r>
              <a:rPr lang="en-GB" sz="2000" u="sng" dirty="0" smtClean="0"/>
              <a:t>function</a:t>
            </a:r>
            <a:r>
              <a:rPr lang="en-GB" sz="2000" dirty="0" smtClean="0"/>
              <a:t>; (</a:t>
            </a:r>
            <a:r>
              <a:rPr lang="en-US" sz="2000" dirty="0" err="1" smtClean="0"/>
              <a:t>Caselles</a:t>
            </a:r>
            <a:r>
              <a:rPr lang="en-US" sz="2000" dirty="0" smtClean="0"/>
              <a:t> 1993)</a:t>
            </a:r>
          </a:p>
        </p:txBody>
      </p:sp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95600"/>
            <a:ext cx="2590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4191000" y="4038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4267200" y="5029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</a:t>
            </a:r>
            <a:r>
              <a:rPr lang="en-US" dirty="0" smtClean="0"/>
              <a:t>Contours(cont’d)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3000" dirty="0" smtClean="0"/>
              <a:t>limitations </a:t>
            </a:r>
            <a:r>
              <a:rPr lang="en-GB" sz="3000" dirty="0" smtClean="0"/>
              <a:t>of </a:t>
            </a:r>
            <a:r>
              <a:rPr lang="en-GB" sz="3000" dirty="0" smtClean="0"/>
              <a:t>parametric AC</a:t>
            </a:r>
            <a:endParaRPr lang="en-GB" sz="3000" dirty="0" smtClean="0"/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600" dirty="0" smtClean="0"/>
              <a:t>Initial contour </a:t>
            </a:r>
            <a:r>
              <a:rPr lang="en-GB" sz="2600" dirty="0" smtClean="0"/>
              <a:t>dependant</a:t>
            </a:r>
            <a:endParaRPr lang="en-GB" sz="2600" dirty="0" smtClean="0"/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600" dirty="0" smtClean="0"/>
              <a:t>Same </a:t>
            </a:r>
            <a:r>
              <a:rPr lang="en-GB" sz="2600" dirty="0" smtClean="0"/>
              <a:t>topology</a:t>
            </a:r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endParaRPr lang="en-GB" sz="3000" dirty="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3000" dirty="0" smtClean="0"/>
              <a:t>Geometric ACs provide elegant solution</a:t>
            </a:r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600" dirty="0" smtClean="0"/>
              <a:t>Based on level set , curve evolution</a:t>
            </a:r>
            <a:endParaRPr lang="en-GB" sz="26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F2F87-2D17-48BF-AD44-CE012373699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DCFB1-EA7D-4563-B2BB-371DD02D24B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Level sets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800" dirty="0" smtClean="0"/>
              <a:t>Main </a:t>
            </a:r>
            <a:r>
              <a:rPr lang="en-GB" sz="2800" dirty="0" smtClean="0"/>
              <a:t>Idea:</a:t>
            </a:r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400" dirty="0" smtClean="0"/>
              <a:t>Closed interface Γ, velocity v</a:t>
            </a:r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400" dirty="0" smtClean="0"/>
              <a:t>Goal: motion of the interface</a:t>
            </a:r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3000" dirty="0" err="1" smtClean="0"/>
              <a:t>Osher</a:t>
            </a:r>
            <a:r>
              <a:rPr lang="en-GB" sz="3000" dirty="0" smtClean="0"/>
              <a:t> </a:t>
            </a:r>
            <a:r>
              <a:rPr lang="en-GB" sz="3000" dirty="0" smtClean="0"/>
              <a:t>and Sethian1988 idea:</a:t>
            </a:r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400" dirty="0" smtClean="0"/>
              <a:t>Represent the interface by implicit </a:t>
            </a:r>
            <a:r>
              <a:rPr lang="en-GB" sz="2400" dirty="0" smtClean="0"/>
              <a:t>smooth function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GB" sz="2600" dirty="0" smtClean="0"/>
          </a:p>
          <a:p>
            <a:pPr lvl="2" eaLnBrk="1" hangingPunct="1">
              <a:lnSpc>
                <a:spcPct val="80000"/>
              </a:lnSpc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GB" sz="1800" dirty="0" smtClean="0"/>
              <a:t>(x, t) =0 , Γ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GB" sz="1800" dirty="0" smtClean="0"/>
              <a:t>(x, t) &lt;0 ,  </a:t>
            </a:r>
            <a:r>
              <a:rPr lang="en-GB" sz="1800" dirty="0" err="1" smtClean="0"/>
              <a:t>Γ</a:t>
            </a:r>
            <a:r>
              <a:rPr lang="en-GB" sz="1800" baseline="-25000" dirty="0" err="1" smtClean="0"/>
              <a:t>in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GB" sz="1800" dirty="0" smtClean="0"/>
              <a:t>(x, t) &gt;0 ,  </a:t>
            </a:r>
            <a:r>
              <a:rPr lang="en-GB" sz="1800" dirty="0" err="1" smtClean="0"/>
              <a:t>Γ</a:t>
            </a:r>
            <a:r>
              <a:rPr lang="en-GB" sz="1800" baseline="-25000" dirty="0" err="1" smtClean="0"/>
              <a:t>out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US" sz="3000" dirty="0" smtClean="0"/>
              <a:t> </a:t>
            </a:r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endParaRPr lang="en-US" sz="3000" dirty="0" smtClean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438400" y="4876800"/>
          <a:ext cx="1625600" cy="685800"/>
        </p:xfrm>
        <a:graphic>
          <a:graphicData uri="http://schemas.openxmlformats.org/presentationml/2006/ole">
            <p:oleObj spid="_x0000_s68610" name="Equation" r:id="rId3" imgW="939600" imgH="393480" progId="Equation.3">
              <p:embed/>
            </p:oleObj>
          </a:graphicData>
        </a:graphic>
      </p:graphicFrame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3082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962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A998E2-EABA-42AE-B1E2-3DE5FEA75B9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Level </a:t>
            </a:r>
            <a:r>
              <a:rPr lang="en-US" dirty="0" smtClean="0"/>
              <a:t>sets(cont’d)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800" dirty="0" smtClean="0"/>
              <a:t>Remains a valid function	 change topology</a:t>
            </a:r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800" dirty="0" smtClean="0"/>
              <a:t>Computationally </a:t>
            </a:r>
            <a:r>
              <a:rPr lang="en-GB" sz="2800" dirty="0" smtClean="0"/>
              <a:t>simple</a:t>
            </a:r>
          </a:p>
          <a:p>
            <a:pPr eaLnBrk="1" hangingPunct="1">
              <a:lnSpc>
                <a:spcPct val="80000"/>
              </a:lnSpc>
              <a:buClr>
                <a:srgbClr val="1E3753"/>
              </a:buClr>
            </a:pPr>
            <a:r>
              <a:rPr lang="en-GB" sz="2800" dirty="0" smtClean="0"/>
              <a:t>Start far from boundaries</a:t>
            </a:r>
            <a:endParaRPr lang="en-US" sz="28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3082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11" name="Striped Right Arrow 10"/>
          <p:cNvSpPr/>
          <p:nvPr/>
        </p:nvSpPr>
        <p:spPr>
          <a:xfrm>
            <a:off x="5943600" y="2514600"/>
            <a:ext cx="4572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1E259B-B7BD-4EDD-B727-DEACE03534F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9334D"/>
                </a:solidFill>
              </a:rPr>
              <a:t>Level sets (cont’d)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endParaRPr lang="en-US" sz="300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US" sz="3000" smtClean="0"/>
              <a:t>Classical vs. Variational</a:t>
            </a:r>
          </a:p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endParaRPr lang="en-US" sz="300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endParaRPr lang="en-US" sz="300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endParaRPr lang="en-US" sz="300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endParaRPr lang="en-US" sz="3000" smtClean="0"/>
          </a:p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GB" sz="2800" smtClean="0"/>
              <a:t>Variational methods are suitable for incorporating additional information</a:t>
            </a:r>
            <a:endParaRPr lang="en-US" sz="3000" smtClean="0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6239450">
            <a:off x="2622550" y="2647951"/>
            <a:ext cx="523875" cy="317500"/>
          </a:xfrm>
          <a:prstGeom prst="rightArrow">
            <a:avLst>
              <a:gd name="adj1" fmla="val 50000"/>
              <a:gd name="adj2" fmla="val 49958"/>
            </a:avLst>
          </a:prstGeom>
          <a:solidFill>
            <a:schemeClr val="accent1"/>
          </a:solidFill>
          <a:ln w="25400" algn="ctr">
            <a:solidFill>
              <a:srgbClr val="8395A9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85800" y="3276600"/>
            <a:ext cx="42068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/>
              <a:t>originated from a certain evolution PDE of a parameterized curve</a:t>
            </a:r>
            <a:r>
              <a:rPr lang="en-US" b="0"/>
              <a:t>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562600" y="3124200"/>
            <a:ext cx="2682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/>
              <a:t>originated from minimizing the energy function </a:t>
            </a:r>
            <a:endParaRPr lang="en-US" sz="1600" b="0"/>
          </a:p>
        </p:txBody>
      </p:sp>
      <p:sp>
        <p:nvSpPr>
          <p:cNvPr id="2" name="Right Arrow 10"/>
          <p:cNvSpPr>
            <a:spLocks noChangeArrowheads="1"/>
          </p:cNvSpPr>
          <p:nvPr/>
        </p:nvSpPr>
        <p:spPr bwMode="auto">
          <a:xfrm rot="2869478">
            <a:off x="5137150" y="2655888"/>
            <a:ext cx="523875" cy="317500"/>
          </a:xfrm>
          <a:prstGeom prst="rightArrow">
            <a:avLst>
              <a:gd name="adj1" fmla="val 50000"/>
              <a:gd name="adj2" fmla="val 49958"/>
            </a:avLst>
          </a:prstGeom>
          <a:solidFill>
            <a:schemeClr val="accent1"/>
          </a:solidFill>
          <a:ln w="25400" algn="ctr">
            <a:solidFill>
              <a:srgbClr val="8395A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b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sp>
        <p:nvSpPr>
          <p:cNvPr id="389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5A0AC0-76B7-42CA-8947-1970CE90739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9334D"/>
                </a:solidFill>
              </a:rPr>
              <a:t>Level sets (cont’d)</a:t>
            </a:r>
          </a:p>
        </p:txBody>
      </p:sp>
      <p:sp>
        <p:nvSpPr>
          <p:cNvPr id="389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US" sz="3000" dirty="0" smtClean="0"/>
              <a:t>Reshaping (re-initialization)</a:t>
            </a:r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GB" sz="2400" dirty="0" smtClean="0"/>
              <a:t>can develop shocks     inaccurate computation</a:t>
            </a:r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US" sz="2600" dirty="0" smtClean="0"/>
              <a:t>To avoid </a:t>
            </a:r>
          </a:p>
          <a:p>
            <a:pPr lvl="2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GB" dirty="0" smtClean="0"/>
              <a:t>Initialize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GB" dirty="0" smtClean="0"/>
              <a:t>as a signed distance function</a:t>
            </a:r>
            <a:endParaRPr lang="en-US" dirty="0" smtClean="0"/>
          </a:p>
          <a:p>
            <a:pPr lvl="2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GB" dirty="0" smtClean="0"/>
              <a:t>Reshape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dirty="0" smtClean="0"/>
              <a:t>as</a:t>
            </a:r>
            <a:r>
              <a:rPr lang="en-GB" dirty="0" smtClean="0"/>
              <a:t> a </a:t>
            </a:r>
            <a:r>
              <a:rPr lang="en-GB" dirty="0" smtClean="0"/>
              <a:t>signed </a:t>
            </a:r>
            <a:r>
              <a:rPr lang="en-GB" dirty="0" smtClean="0"/>
              <a:t>distance function </a:t>
            </a:r>
            <a:r>
              <a:rPr lang="en-GB" dirty="0" smtClean="0"/>
              <a:t>regularly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endParaRPr lang="en-US" sz="2600" dirty="0" smtClean="0"/>
          </a:p>
          <a:p>
            <a:pPr lvl="1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US" sz="2400" dirty="0" smtClean="0"/>
              <a:t>Drawbacks</a:t>
            </a:r>
          </a:p>
          <a:p>
            <a:pPr lvl="3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GB" dirty="0" smtClean="0"/>
              <a:t>Displacement of the zero level set</a:t>
            </a:r>
          </a:p>
          <a:p>
            <a:pPr lvl="3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GB" dirty="0" smtClean="0"/>
              <a:t>Increasing of the number of iteration </a:t>
            </a:r>
          </a:p>
          <a:p>
            <a:pPr lvl="3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GB" dirty="0" smtClean="0"/>
              <a:t>Expensive, Complex</a:t>
            </a:r>
            <a:endParaRPr lang="en-US" dirty="0" smtClean="0"/>
          </a:p>
          <a:p>
            <a:pPr lvl="3"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r>
              <a:rPr lang="en-GB" dirty="0" smtClean="0"/>
              <a:t>Ad hoc manner</a:t>
            </a:r>
          </a:p>
          <a:p>
            <a:pPr eaLnBrk="1" hangingPunct="1">
              <a:lnSpc>
                <a:spcPct val="80000"/>
              </a:lnSpc>
              <a:buClr>
                <a:srgbClr val="1E3753"/>
              </a:buClr>
              <a:buFont typeface="Wingdings" pitchFamily="2" charset="2"/>
              <a:buChar char="§"/>
            </a:pPr>
            <a:endParaRPr lang="en-US" sz="3000" dirty="0" smtClean="0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5105400" y="3581400"/>
          <a:ext cx="2514600" cy="944563"/>
        </p:xfrm>
        <a:graphic>
          <a:graphicData uri="http://schemas.openxmlformats.org/presentationml/2006/ole">
            <p:oleObj spid="_x0000_s69634" name="Equation" r:id="rId3" imgW="1688760" imgH="634680" progId="Equation.3">
              <p:embed/>
            </p:oleObj>
          </a:graphicData>
        </a:graphic>
      </p:graphicFrame>
      <p:sp>
        <p:nvSpPr>
          <p:cNvPr id="38932" name="AutoShape 16"/>
          <p:cNvSpPr>
            <a:spLocks noChangeArrowheads="1"/>
          </p:cNvSpPr>
          <p:nvPr/>
        </p:nvSpPr>
        <p:spPr bwMode="auto">
          <a:xfrm>
            <a:off x="5334000" y="1981200"/>
            <a:ext cx="2286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C09F9A-1F52-4284-8AB9-D0BF7F798EF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dirty="0" smtClean="0"/>
              <a:t> </a:t>
            </a:r>
            <a:r>
              <a:rPr lang="en-US" dirty="0"/>
              <a:t>Variational level </a:t>
            </a:r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235825" cy="4525963"/>
          </a:xfrm>
        </p:spPr>
        <p:txBody>
          <a:bodyPr/>
          <a:lstStyle/>
          <a:p>
            <a:pPr eaLnBrk="1" hangingPunct="1">
              <a:buClr>
                <a:srgbClr val="1E3753"/>
              </a:buClr>
            </a:pPr>
            <a:r>
              <a:rPr lang="en-US" sz="2400" smtClean="0"/>
              <a:t>C. Li, C. Xu, C. Gu, M.D. Fox, “</a:t>
            </a:r>
            <a:r>
              <a:rPr lang="en-US" sz="2400" b="1" smtClean="0"/>
              <a:t>Level set evolution without re-initialization: a new variational formulation</a:t>
            </a:r>
            <a:r>
              <a:rPr lang="en-US" sz="2400" smtClean="0"/>
              <a:t>”, CVPR, 2005</a:t>
            </a:r>
          </a:p>
          <a:p>
            <a:pPr eaLnBrk="1" hangingPunct="1">
              <a:buClr>
                <a:srgbClr val="1E3753"/>
              </a:buClr>
            </a:pPr>
            <a:r>
              <a:rPr lang="en-US" sz="2400" smtClean="0"/>
              <a:t>Energy function :</a:t>
            </a:r>
          </a:p>
          <a:p>
            <a:pPr eaLnBrk="1" hangingPunct="1">
              <a:buClr>
                <a:srgbClr val="1E3753"/>
              </a:buClr>
            </a:pPr>
            <a:endParaRPr lang="en-US" sz="2000" smtClean="0"/>
          </a:p>
          <a:p>
            <a:pPr eaLnBrk="1" hangingPunct="1">
              <a:buClr>
                <a:srgbClr val="1E3753"/>
              </a:buClr>
            </a:pPr>
            <a:endParaRPr lang="en-US" sz="2000" smtClean="0"/>
          </a:p>
          <a:p>
            <a:pPr eaLnBrk="1" hangingPunct="1">
              <a:buClr>
                <a:srgbClr val="1E3753"/>
              </a:buClr>
            </a:pPr>
            <a:endParaRPr lang="en-US" sz="2000" smtClean="0"/>
          </a:p>
          <a:p>
            <a:pPr eaLnBrk="1" hangingPunct="1">
              <a:buClr>
                <a:srgbClr val="1E3753"/>
              </a:buClr>
            </a:pPr>
            <a:endParaRPr lang="en-US" sz="2000" smtClean="0"/>
          </a:p>
          <a:p>
            <a:pPr eaLnBrk="1" hangingPunct="1">
              <a:buClr>
                <a:srgbClr val="1E3753"/>
              </a:buClr>
            </a:pPr>
            <a:endParaRPr lang="en-US" sz="2000" smtClean="0"/>
          </a:p>
          <a:p>
            <a:pPr eaLnBrk="1" hangingPunct="1">
              <a:buClr>
                <a:srgbClr val="1E3753"/>
              </a:buClr>
              <a:buFont typeface="Wingdings" pitchFamily="2" charset="2"/>
              <a:buNone/>
            </a:pPr>
            <a:r>
              <a:rPr lang="en-US" sz="2000" smtClean="0"/>
              <a:t>		</a:t>
            </a:r>
            <a:endParaRPr lang="en-US" sz="2400" smtClean="0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b="0"/>
          </a:p>
        </p:txBody>
      </p:sp>
      <p:pic>
        <p:nvPicPr>
          <p:cNvPr id="440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352800"/>
            <a:ext cx="2286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0" y="666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4164046">
            <a:off x="5233988" y="3833812"/>
            <a:ext cx="501650" cy="301625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25400" algn="ctr">
            <a:solidFill>
              <a:srgbClr val="8395A9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7006174">
            <a:off x="4011612" y="3760788"/>
            <a:ext cx="523875" cy="3175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5400" algn="ctr">
            <a:solidFill>
              <a:srgbClr val="8395A9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US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1752600" y="42672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Keeping  the function close to sign distance function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5257800" y="42672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Moving toward the boundaries</a:t>
            </a:r>
          </a:p>
        </p:txBody>
      </p:sp>
      <p:sp>
        <p:nvSpPr>
          <p:cNvPr id="44043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pic>
        <p:nvPicPr>
          <p:cNvPr id="4404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257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Efficient and Fast Active Contour Model for Salient Object Detection</a:t>
            </a:r>
            <a:endParaRPr lang="en-US" dirty="0"/>
          </a:p>
        </p:txBody>
      </p:sp>
      <p:pic>
        <p:nvPicPr>
          <p:cNvPr id="4404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800600"/>
            <a:ext cx="3457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953000"/>
            <a:ext cx="2209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7F7F7"/>
      </a:lt1>
      <a:dk2>
        <a:srgbClr val="000000"/>
      </a:dk2>
      <a:lt2>
        <a:srgbClr val="B2B2B2"/>
      </a:lt2>
      <a:accent1>
        <a:srgbClr val="B3CCE6"/>
      </a:accent1>
      <a:accent2>
        <a:srgbClr val="6698CC"/>
      </a:accent2>
      <a:accent3>
        <a:srgbClr val="FAFAFA"/>
      </a:accent3>
      <a:accent4>
        <a:srgbClr val="000000"/>
      </a:accent4>
      <a:accent5>
        <a:srgbClr val="D6E2F0"/>
      </a:accent5>
      <a:accent6>
        <a:srgbClr val="5C89B9"/>
      </a:accent6>
      <a:hlink>
        <a:srgbClr val="336599"/>
      </a:hlink>
      <a:folHlink>
        <a:srgbClr val="2E4C6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7F7F7"/>
        </a:lt1>
        <a:dk2>
          <a:srgbClr val="000000"/>
        </a:dk2>
        <a:lt2>
          <a:srgbClr val="B2B2B2"/>
        </a:lt2>
        <a:accent1>
          <a:srgbClr val="B3CCE6"/>
        </a:accent1>
        <a:accent2>
          <a:srgbClr val="6698CC"/>
        </a:accent2>
        <a:accent3>
          <a:srgbClr val="FAFAFA"/>
        </a:accent3>
        <a:accent4>
          <a:srgbClr val="000000"/>
        </a:accent4>
        <a:accent5>
          <a:srgbClr val="D6E2F0"/>
        </a:accent5>
        <a:accent6>
          <a:srgbClr val="5C89B9"/>
        </a:accent6>
        <a:hlink>
          <a:srgbClr val="336599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7F7F7"/>
        </a:lt1>
        <a:dk2>
          <a:srgbClr val="000000"/>
        </a:dk2>
        <a:lt2>
          <a:srgbClr val="B2B2B2"/>
        </a:lt2>
        <a:accent1>
          <a:srgbClr val="66B8CC"/>
        </a:accent1>
        <a:accent2>
          <a:srgbClr val="6698CC"/>
        </a:accent2>
        <a:accent3>
          <a:srgbClr val="FAFAFA"/>
        </a:accent3>
        <a:accent4>
          <a:srgbClr val="000000"/>
        </a:accent4>
        <a:accent5>
          <a:srgbClr val="B8D8E2"/>
        </a:accent5>
        <a:accent6>
          <a:srgbClr val="5C89B9"/>
        </a:accent6>
        <a:hlink>
          <a:srgbClr val="302F9E"/>
        </a:hlink>
        <a:folHlink>
          <a:srgbClr val="3265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7F7F7"/>
        </a:lt1>
        <a:dk2>
          <a:srgbClr val="000000"/>
        </a:dk2>
        <a:lt2>
          <a:srgbClr val="B2B2B2"/>
        </a:lt2>
        <a:accent1>
          <a:srgbClr val="D6BB2E"/>
        </a:accent1>
        <a:accent2>
          <a:srgbClr val="CF8A2B"/>
        </a:accent2>
        <a:accent3>
          <a:srgbClr val="FAFAFA"/>
        </a:accent3>
        <a:accent4>
          <a:srgbClr val="000000"/>
        </a:accent4>
        <a:accent5>
          <a:srgbClr val="E8DAAD"/>
        </a:accent5>
        <a:accent6>
          <a:srgbClr val="BB7D26"/>
        </a:accent6>
        <a:hlink>
          <a:srgbClr val="32659A"/>
        </a:hlink>
        <a:folHlink>
          <a:srgbClr val="8749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7F7F7"/>
        </a:lt1>
        <a:dk2>
          <a:srgbClr val="000000"/>
        </a:dk2>
        <a:lt2>
          <a:srgbClr val="B2B2B2"/>
        </a:lt2>
        <a:accent1>
          <a:srgbClr val="488AD1"/>
        </a:accent1>
        <a:accent2>
          <a:srgbClr val="98AC1B"/>
        </a:accent2>
        <a:accent3>
          <a:srgbClr val="FAFAFA"/>
        </a:accent3>
        <a:accent4>
          <a:srgbClr val="000000"/>
        </a:accent4>
        <a:accent5>
          <a:srgbClr val="B1C4E5"/>
        </a:accent5>
        <a:accent6>
          <a:srgbClr val="899B17"/>
        </a:accent6>
        <a:hlink>
          <a:srgbClr val="9A6D32"/>
        </a:hlink>
        <a:folHlink>
          <a:srgbClr val="6B2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3CCE6"/>
        </a:accent1>
        <a:accent2>
          <a:srgbClr val="6698CC"/>
        </a:accent2>
        <a:accent3>
          <a:srgbClr val="FFFFFF"/>
        </a:accent3>
        <a:accent4>
          <a:srgbClr val="000000"/>
        </a:accent4>
        <a:accent5>
          <a:srgbClr val="D6E2F0"/>
        </a:accent5>
        <a:accent6>
          <a:srgbClr val="5C89B9"/>
        </a:accent6>
        <a:hlink>
          <a:srgbClr val="336599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B8CC"/>
        </a:accent1>
        <a:accent2>
          <a:srgbClr val="6698CC"/>
        </a:accent2>
        <a:accent3>
          <a:srgbClr val="FFFFFF"/>
        </a:accent3>
        <a:accent4>
          <a:srgbClr val="000000"/>
        </a:accent4>
        <a:accent5>
          <a:srgbClr val="B8D8E2"/>
        </a:accent5>
        <a:accent6>
          <a:srgbClr val="5C89B9"/>
        </a:accent6>
        <a:hlink>
          <a:srgbClr val="302F9E"/>
        </a:hlink>
        <a:folHlink>
          <a:srgbClr val="3265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BB2E"/>
        </a:accent1>
        <a:accent2>
          <a:srgbClr val="CF8A2B"/>
        </a:accent2>
        <a:accent3>
          <a:srgbClr val="FFFFFF"/>
        </a:accent3>
        <a:accent4>
          <a:srgbClr val="000000"/>
        </a:accent4>
        <a:accent5>
          <a:srgbClr val="E8DAAD"/>
        </a:accent5>
        <a:accent6>
          <a:srgbClr val="BB7D26"/>
        </a:accent6>
        <a:hlink>
          <a:srgbClr val="32659A"/>
        </a:hlink>
        <a:folHlink>
          <a:srgbClr val="8749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88AD1"/>
        </a:accent1>
        <a:accent2>
          <a:srgbClr val="98AC1B"/>
        </a:accent2>
        <a:accent3>
          <a:srgbClr val="FFFFFF"/>
        </a:accent3>
        <a:accent4>
          <a:srgbClr val="000000"/>
        </a:accent4>
        <a:accent5>
          <a:srgbClr val="B1C4E5"/>
        </a:accent5>
        <a:accent6>
          <a:srgbClr val="899B17"/>
        </a:accent6>
        <a:hlink>
          <a:srgbClr val="9A6D32"/>
        </a:hlink>
        <a:folHlink>
          <a:srgbClr val="6B2E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4313</TotalTime>
  <Words>752</Words>
  <Application>Microsoft Office PowerPoint</Application>
  <PresentationFormat>On-screen Show (4:3)</PresentationFormat>
  <Paragraphs>180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Custom Design</vt:lpstr>
      <vt:lpstr>Theme1</vt:lpstr>
      <vt:lpstr>Equation</vt:lpstr>
      <vt:lpstr>An Efficient and Fast Active Contour Model for Salient Object Detection</vt:lpstr>
      <vt:lpstr>Presentation Outline </vt:lpstr>
      <vt:lpstr>Active Contours</vt:lpstr>
      <vt:lpstr>Active Contours(cont’d)</vt:lpstr>
      <vt:lpstr>Level sets</vt:lpstr>
      <vt:lpstr>Level sets(cont’d)</vt:lpstr>
      <vt:lpstr>Level sets (cont’d)</vt:lpstr>
      <vt:lpstr>Level sets (cont’d)</vt:lpstr>
      <vt:lpstr> Variational level set</vt:lpstr>
      <vt:lpstr>Variational level set (cont‘d)</vt:lpstr>
      <vt:lpstr>Variational level set (cont‘d)</vt:lpstr>
      <vt:lpstr> </vt:lpstr>
      <vt:lpstr>Polarity Values</vt:lpstr>
      <vt:lpstr>The Active Contour Model Using Polarity Information </vt:lpstr>
      <vt:lpstr>The Active Contour Model Using Polarity Information </vt:lpstr>
      <vt:lpstr>The Active Contour Model Using Polarity Information </vt:lpstr>
      <vt:lpstr>Results</vt:lpstr>
      <vt:lpstr>Results</vt:lpstr>
      <vt:lpstr>Results</vt:lpstr>
      <vt:lpstr>Results </vt:lpstr>
      <vt:lpstr>Results</vt:lpstr>
      <vt:lpstr>Any  Questions </vt:lpstr>
    </vt:vector>
  </TitlesOfParts>
  <Company>University of Windsor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Segmentation Using Active Contours :   Level Set Approach </dc:title>
  <dc:creator>Farnaz Shariat</dc:creator>
  <cp:lastModifiedBy>Farnaz Shariat</cp:lastModifiedBy>
  <cp:revision>115</cp:revision>
  <dcterms:created xsi:type="dcterms:W3CDTF">2009-03-06T21:04:15Z</dcterms:created>
  <dcterms:modified xsi:type="dcterms:W3CDTF">2009-05-25T06:47:16Z</dcterms:modified>
</cp:coreProperties>
</file>