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61" r:id="rId4"/>
    <p:sldId id="309" r:id="rId5"/>
    <p:sldId id="310" r:id="rId6"/>
    <p:sldId id="311" r:id="rId7"/>
    <p:sldId id="312" r:id="rId8"/>
    <p:sldId id="313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84" r:id="rId27"/>
    <p:sldId id="280" r:id="rId28"/>
    <p:sldId id="281" r:id="rId29"/>
    <p:sldId id="282" r:id="rId30"/>
    <p:sldId id="283" r:id="rId31"/>
    <p:sldId id="285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307" r:id="rId41"/>
    <p:sldId id="306" r:id="rId42"/>
    <p:sldId id="296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07FA0-B315-4400-8390-7D0860F6074D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2434-10A3-4EEA-9F96-B57CDEFCE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Set with Geometric Active Contours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on blackboard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434-10A3-4EEA-9F96-B57CDEFCE8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3B3549-1655-4D4A-A125-45560235BFE3}" type="datetimeFigureOut">
              <a:rPr lang="en-US" smtClean="0"/>
              <a:pPr/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03C73F-E504-4EF1-B898-6653E1FB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0"/>
            <a:ext cx="8077200" cy="1673352"/>
          </a:xfrm>
        </p:spPr>
        <p:txBody>
          <a:bodyPr/>
          <a:lstStyle/>
          <a:p>
            <a:r>
              <a:rPr lang="en-US" dirty="0" smtClean="0"/>
              <a:t>Corneal Layer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5181600" cy="1499616"/>
          </a:xfrm>
        </p:spPr>
        <p:txBody>
          <a:bodyPr/>
          <a:lstStyle/>
          <a:p>
            <a:r>
              <a:rPr lang="en-US" dirty="0" smtClean="0"/>
              <a:t>Vision and Image Processing Group </a:t>
            </a:r>
          </a:p>
          <a:p>
            <a:r>
              <a:rPr lang="en-US" dirty="0" smtClean="0"/>
              <a:t>     University of Waterloo</a:t>
            </a:r>
            <a:endParaRPr lang="en-US" dirty="0"/>
          </a:p>
        </p:txBody>
      </p:sp>
      <p:pic>
        <p:nvPicPr>
          <p:cNvPr id="102402" name="Picture 2" descr="http://wall.alphacoders.com/images/Artistic/thumbbig-Artistic-Eye-22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164931"/>
            <a:ext cx="2257425" cy="1693069"/>
          </a:xfrm>
          <a:prstGeom prst="rect">
            <a:avLst/>
          </a:prstGeom>
          <a:noFill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163526"/>
            <a:ext cx="2628900" cy="169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5"/>
          <a:srcRect l="3503" t="4545" r="5431" b="4545"/>
          <a:stretch>
            <a:fillRect/>
          </a:stretch>
        </p:blipFill>
        <p:spPr bwMode="auto">
          <a:xfrm flipH="1">
            <a:off x="4762497" y="5166893"/>
            <a:ext cx="2190752" cy="16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6"/>
          <a:srcRect l="2586" t="2786" r="2155" b="3596"/>
          <a:stretch>
            <a:fillRect/>
          </a:stretch>
        </p:blipFill>
        <p:spPr bwMode="auto">
          <a:xfrm>
            <a:off x="6915150" y="5167119"/>
            <a:ext cx="2228850" cy="16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0" y="3810000"/>
            <a:ext cx="5181600" cy="8900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Justin Eichel,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Akshaya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Mishra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Paul Fieguth, David Clausi,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Kostadinka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Bizheva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Active Contours</a:t>
            </a:r>
          </a:p>
          <a:p>
            <a:pPr lvl="1"/>
            <a:r>
              <a:rPr lang="en-US" dirty="0" smtClean="0"/>
              <a:t>Designed to engulf an object</a:t>
            </a:r>
          </a:p>
          <a:p>
            <a:pPr lvl="1"/>
            <a:r>
              <a:rPr lang="en-US" dirty="0" smtClean="0"/>
              <a:t>Gradient information</a:t>
            </a:r>
          </a:p>
          <a:p>
            <a:r>
              <a:rPr lang="en-US" dirty="0" smtClean="0"/>
              <a:t>Parametric Active Contours</a:t>
            </a:r>
          </a:p>
          <a:p>
            <a:r>
              <a:rPr lang="en-US" dirty="0" smtClean="0"/>
              <a:t>Geometric Active Contours</a:t>
            </a:r>
          </a:p>
          <a:p>
            <a:r>
              <a:rPr lang="en-US" dirty="0" smtClean="0"/>
              <a:t>Edge-free Active Contours</a:t>
            </a:r>
            <a:endParaRPr lang="en-US" dirty="0"/>
          </a:p>
        </p:txBody>
      </p:sp>
      <p:pic>
        <p:nvPicPr>
          <p:cNvPr id="6" name="Content Placeholder 5" descr="LS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4785"/>
            <a:ext cx="4572000" cy="3582615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Failed</a:t>
            </a:r>
          </a:p>
          <a:p>
            <a:pPr lvl="1"/>
            <a:r>
              <a:rPr lang="en-US" dirty="0" smtClean="0"/>
              <a:t>Noisy image</a:t>
            </a:r>
          </a:p>
          <a:p>
            <a:pPr lvl="1"/>
            <a:r>
              <a:rPr lang="en-US" dirty="0" smtClean="0"/>
              <a:t>Noisy image gradient</a:t>
            </a:r>
          </a:p>
        </p:txBody>
      </p:sp>
      <p:pic>
        <p:nvPicPr>
          <p:cNvPr id="6" name="Content Placeholder 5" descr="LS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4785"/>
            <a:ext cx="4572000" cy="3582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Mortenson</a:t>
            </a:r>
            <a:r>
              <a:rPr lang="en-US" sz="2000" dirty="0" smtClean="0"/>
              <a:t> et al, 1995)</a:t>
            </a:r>
          </a:p>
          <a:p>
            <a:pPr lvl="1"/>
            <a:r>
              <a:rPr lang="en-US" dirty="0" smtClean="0"/>
              <a:t>User </a:t>
            </a:r>
            <a:r>
              <a:rPr lang="en-US" dirty="0" smtClean="0"/>
              <a:t>guided boundary identification</a:t>
            </a:r>
          </a:p>
          <a:p>
            <a:pPr lvl="1"/>
            <a:r>
              <a:rPr lang="en-US" dirty="0" smtClean="0"/>
              <a:t>Noisy gradient</a:t>
            </a:r>
          </a:p>
          <a:p>
            <a:pPr lvl="1"/>
            <a:r>
              <a:rPr lang="en-US" dirty="0" smtClean="0"/>
              <a:t>Discontinuities due to imaging artifacts</a:t>
            </a:r>
          </a:p>
        </p:txBody>
      </p:sp>
      <p:pic>
        <p:nvPicPr>
          <p:cNvPr id="14" name="Content Placeholder 13" descr="src_17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32292"/>
          <a:stretch>
            <a:fillRect/>
          </a:stretch>
        </p:blipFill>
        <p:spPr>
          <a:xfrm>
            <a:off x="4542693" y="2142331"/>
            <a:ext cx="4601307" cy="3115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Mortenson</a:t>
            </a:r>
            <a:r>
              <a:rPr lang="en-US" sz="2000" dirty="0" smtClean="0"/>
              <a:t> et al, 1995)</a:t>
            </a:r>
          </a:p>
          <a:p>
            <a:pPr lvl="1"/>
            <a:r>
              <a:rPr lang="en-US" dirty="0" smtClean="0"/>
              <a:t>User guided boundary identification</a:t>
            </a:r>
          </a:p>
          <a:p>
            <a:pPr lvl="1"/>
            <a:r>
              <a:rPr lang="en-US" dirty="0" smtClean="0"/>
              <a:t>Noisy gradient</a:t>
            </a:r>
          </a:p>
          <a:p>
            <a:pPr lvl="1"/>
            <a:r>
              <a:rPr lang="en-US" dirty="0" smtClean="0"/>
              <a:t>Discontinuities due to imaging artifacts</a:t>
            </a:r>
          </a:p>
          <a:p>
            <a:r>
              <a:rPr lang="en-US" dirty="0" smtClean="0"/>
              <a:t>Unfair example?</a:t>
            </a:r>
          </a:p>
        </p:txBody>
      </p:sp>
      <p:pic>
        <p:nvPicPr>
          <p:cNvPr id="8" name="Content Placeholder 7" descr="IS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95023"/>
            <a:ext cx="4495800" cy="3431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pic>
        <p:nvPicPr>
          <p:cNvPr id="13" name="Content Placeholder 12" descr="IS_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86430"/>
            <a:ext cx="4038600" cy="3198003"/>
          </a:xfrm>
        </p:spPr>
      </p:pic>
      <p:pic>
        <p:nvPicPr>
          <p:cNvPr id="15" name="Content Placeholder 14" descr="1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516658"/>
            <a:ext cx="4038600" cy="3137546"/>
          </a:xfrm>
        </p:spPr>
      </p:pic>
      <p:sp>
        <p:nvSpPr>
          <p:cNvPr id="16" name="TextBox 15"/>
          <p:cNvSpPr txBox="1"/>
          <p:nvPr/>
        </p:nvSpPr>
        <p:spPr>
          <a:xfrm>
            <a:off x="1676400" y="60198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Proposed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019800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914400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Few discontinuities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198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Proposed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019800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IS_1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4028"/>
            <a:ext cx="4038600" cy="3602807"/>
          </a:xfrm>
        </p:spPr>
      </p:pic>
      <p:pic>
        <p:nvPicPr>
          <p:cNvPr id="14" name="Content Placeholder 13" descr="182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303008"/>
            <a:ext cx="4038600" cy="3564847"/>
          </a:xfrm>
        </p:spPr>
      </p:pic>
      <p:sp>
        <p:nvSpPr>
          <p:cNvPr id="19" name="TextBox 18"/>
          <p:cNvSpPr txBox="1"/>
          <p:nvPr/>
        </p:nvSpPr>
        <p:spPr>
          <a:xfrm>
            <a:off x="4724400" y="9144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With artifact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198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Proposed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019800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37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02371"/>
            <a:ext cx="4038600" cy="2966121"/>
          </a:xfrm>
        </p:spPr>
      </p:pic>
      <p:pic>
        <p:nvPicPr>
          <p:cNvPr id="10" name="Content Placeholder 9" descr="IS_37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527525"/>
            <a:ext cx="4038600" cy="3115812"/>
          </a:xfrm>
        </p:spPr>
      </p:pic>
      <p:sp>
        <p:nvSpPr>
          <p:cNvPr id="13" name="TextBox 12"/>
          <p:cNvSpPr txBox="1"/>
          <p:nvPr/>
        </p:nvSpPr>
        <p:spPr>
          <a:xfrm>
            <a:off x="4724400" y="914400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Low contrast image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198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Proposed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019800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IS_2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0185"/>
            <a:ext cx="4038600" cy="3610493"/>
          </a:xfrm>
        </p:spPr>
      </p:pic>
      <p:pic>
        <p:nvPicPr>
          <p:cNvPr id="13" name="Content Placeholder 12" descr="255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138925"/>
            <a:ext cx="4038600" cy="3893012"/>
          </a:xfrm>
        </p:spPr>
      </p:pic>
      <p:sp>
        <p:nvSpPr>
          <p:cNvPr id="14" name="TextBox 13"/>
          <p:cNvSpPr txBox="1"/>
          <p:nvPr/>
        </p:nvSpPr>
        <p:spPr>
          <a:xfrm>
            <a:off x="4724400" y="914400"/>
            <a:ext cx="417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Well conditioned image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Enhanced Intelligent Scissors</a:t>
            </a:r>
          </a:p>
          <a:p>
            <a:pPr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Mishra</a:t>
            </a:r>
            <a:r>
              <a:rPr lang="en-US" sz="2200" dirty="0" smtClean="0"/>
              <a:t> </a:t>
            </a:r>
            <a:r>
              <a:rPr lang="en-US" sz="2200" dirty="0" smtClean="0"/>
              <a:t>et al, 2008)</a:t>
            </a:r>
          </a:p>
          <a:p>
            <a:pPr lvl="1"/>
            <a:r>
              <a:rPr lang="en-US" dirty="0" smtClean="0"/>
              <a:t>Better than Intelligent Scissors</a:t>
            </a:r>
          </a:p>
          <a:p>
            <a:pPr lvl="1"/>
            <a:r>
              <a:rPr lang="en-US" dirty="0" smtClean="0"/>
              <a:t>User guided boundary identification</a:t>
            </a:r>
          </a:p>
          <a:p>
            <a:pPr lvl="1"/>
            <a:r>
              <a:rPr lang="en-US" dirty="0" smtClean="0"/>
              <a:t>Noisy gradient</a:t>
            </a:r>
          </a:p>
          <a:p>
            <a:pPr lvl="1"/>
            <a:r>
              <a:rPr lang="en-US" dirty="0" smtClean="0"/>
              <a:t>Discontinuities due to imaging artifacts</a:t>
            </a:r>
          </a:p>
          <a:p>
            <a:r>
              <a:rPr lang="en-US" dirty="0" smtClean="0"/>
              <a:t>Better for upper and lower curves</a:t>
            </a:r>
          </a:p>
          <a:p>
            <a:r>
              <a:rPr lang="en-US" dirty="0" smtClean="0"/>
              <a:t>Still not great for inner curves</a:t>
            </a:r>
          </a:p>
        </p:txBody>
      </p:sp>
      <p:pic>
        <p:nvPicPr>
          <p:cNvPr id="10" name="Content Placeholder 9" descr="EIS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92174"/>
            <a:ext cx="4495800" cy="3436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019800"/>
            <a:ext cx="305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914400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Few discontinuities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9" descr="EIS_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55033"/>
            <a:ext cx="4038600" cy="3260796"/>
          </a:xfrm>
        </p:spPr>
      </p:pic>
      <p:pic>
        <p:nvPicPr>
          <p:cNvPr id="24" name="Content Placeholder 23" descr="src_19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18867"/>
          <a:stretch>
            <a:fillRect/>
          </a:stretch>
        </p:blipFill>
        <p:spPr>
          <a:xfrm>
            <a:off x="457200" y="2438400"/>
            <a:ext cx="40386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UHROCT</a:t>
            </a:r>
          </a:p>
          <a:p>
            <a:pPr lvl="1"/>
            <a:r>
              <a:rPr lang="en-US" dirty="0" smtClean="0"/>
              <a:t>ultra high resolution optical coherence tomography</a:t>
            </a:r>
          </a:p>
          <a:p>
            <a:pPr lvl="1"/>
            <a:r>
              <a:rPr lang="en-US" dirty="0" smtClean="0"/>
              <a:t>47,000 A-scans/s </a:t>
            </a:r>
          </a:p>
          <a:p>
            <a:pPr lvl="1"/>
            <a:r>
              <a:rPr lang="en-US" dirty="0" smtClean="0"/>
              <a:t>3um x 10um (axial x</a:t>
            </a:r>
            <a:r>
              <a:rPr lang="en-US" baseline="30000" dirty="0" smtClean="0"/>
              <a:t> </a:t>
            </a:r>
            <a:r>
              <a:rPr lang="en-US" dirty="0" smtClean="0"/>
              <a:t>lateral) resolution</a:t>
            </a:r>
          </a:p>
          <a:p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Corneal hypoxia study</a:t>
            </a:r>
          </a:p>
          <a:p>
            <a:pPr lvl="1"/>
            <a:r>
              <a:rPr lang="en-US" dirty="0" smtClean="0"/>
              <a:t>2 healthy subjects</a:t>
            </a:r>
          </a:p>
          <a:p>
            <a:pPr lvl="1"/>
            <a:r>
              <a:rPr lang="en-US" dirty="0" smtClean="0"/>
              <a:t>Contact inducted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360292" y="2074292"/>
            <a:ext cx="5486400" cy="40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9144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With artifact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6019800"/>
            <a:ext cx="305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IS_1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4028"/>
            <a:ext cx="4038600" cy="3602807"/>
          </a:xfrm>
        </p:spPr>
      </p:pic>
      <p:pic>
        <p:nvPicPr>
          <p:cNvPr id="23" name="Content Placeholder 22" descr="src_182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5444" b="5877"/>
          <a:stretch>
            <a:fillRect/>
          </a:stretch>
        </p:blipFill>
        <p:spPr>
          <a:xfrm>
            <a:off x="457200" y="2286000"/>
            <a:ext cx="4038600" cy="3581400"/>
          </a:xfrm>
        </p:spPr>
      </p:pic>
      <p:sp>
        <p:nvSpPr>
          <p:cNvPr id="24" name="TextBox 23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914400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Low contrast image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6019800"/>
            <a:ext cx="305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 descr="EIS_3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80978"/>
            <a:ext cx="4038600" cy="3208906"/>
          </a:xfrm>
        </p:spPr>
      </p:pic>
      <p:pic>
        <p:nvPicPr>
          <p:cNvPr id="21" name="Content Placeholder 20" descr="src_378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20971"/>
          <a:stretch>
            <a:fillRect/>
          </a:stretch>
        </p:blipFill>
        <p:spPr>
          <a:xfrm>
            <a:off x="457200" y="2523331"/>
            <a:ext cx="4038600" cy="3191669"/>
          </a:xfrm>
        </p:spPr>
      </p:pic>
      <p:sp>
        <p:nvSpPr>
          <p:cNvPr id="22" name="TextBox 21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914400"/>
            <a:ext cx="417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Well conditioned image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19800"/>
            <a:ext cx="305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Enhanced Intelligent Scissors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Content Placeholder 17" descr="EIS_2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71452"/>
            <a:ext cx="4038600" cy="3627959"/>
          </a:xfrm>
        </p:spPr>
      </p:pic>
      <p:sp>
        <p:nvSpPr>
          <p:cNvPr id="19" name="TextBox 18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src_255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3557" b="5877"/>
          <a:stretch>
            <a:fillRect/>
          </a:stretch>
        </p:blipFill>
        <p:spPr>
          <a:xfrm>
            <a:off x="457200" y="2209800"/>
            <a:ext cx="4038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6324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Semi-automated boundary identification</a:t>
            </a:r>
          </a:p>
          <a:p>
            <a:pPr lvl="1"/>
            <a:r>
              <a:rPr lang="en-US" dirty="0" smtClean="0"/>
              <a:t>Identify high contrast outer boundaries</a:t>
            </a:r>
          </a:p>
          <a:p>
            <a:pPr lvl="1"/>
            <a:r>
              <a:rPr lang="en-US" dirty="0" smtClean="0"/>
              <a:t>Develop model of cornea</a:t>
            </a:r>
          </a:p>
          <a:p>
            <a:pPr lvl="1"/>
            <a:r>
              <a:rPr lang="en-US" dirty="0" smtClean="0"/>
              <a:t>Parameter estimation </a:t>
            </a:r>
          </a:p>
          <a:p>
            <a:pPr lvl="1"/>
            <a:r>
              <a:rPr lang="en-US" dirty="0" smtClean="0"/>
              <a:t>Local optimization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47800"/>
            <a:ext cx="2743200" cy="541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604608"/>
            <a:ext cx="1676399" cy="225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src_255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2544" b="5877"/>
          <a:stretch>
            <a:fillRect/>
          </a:stretch>
        </p:blipFill>
        <p:spPr>
          <a:xfrm>
            <a:off x="1371600" y="1764648"/>
            <a:ext cx="6477000" cy="46361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914400"/>
            <a:ext cx="417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Well conditioned image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0693" y="6400800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Close up of source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Create a smooth gradient</a:t>
            </a:r>
          </a:p>
          <a:p>
            <a:pPr lvl="1"/>
            <a:r>
              <a:rPr lang="en-US" dirty="0" smtClean="0"/>
              <a:t>Morphological operators</a:t>
            </a:r>
          </a:p>
          <a:p>
            <a:pPr lvl="2"/>
            <a:r>
              <a:rPr lang="en-US" dirty="0" smtClean="0"/>
              <a:t>Set of structuring elements to enhance the arch</a:t>
            </a:r>
          </a:p>
          <a:p>
            <a:pPr lvl="2"/>
            <a:r>
              <a:rPr lang="en-US" dirty="0" smtClean="0"/>
              <a:t>Creates higher contrast upper and lower curves</a:t>
            </a:r>
          </a:p>
          <a:p>
            <a:pPr lvl="1"/>
            <a:r>
              <a:rPr lang="en-US" dirty="0" smtClean="0"/>
              <a:t>Blur to reduce noise</a:t>
            </a:r>
          </a:p>
        </p:txBody>
      </p:sp>
      <p:pic>
        <p:nvPicPr>
          <p:cNvPr id="8" name="Content Placeholder 7" descr="pre_2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60198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Preprocessed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914400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Many discontinuities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1" name="Content Placeholder 10" descr="src_17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  <p:pic>
        <p:nvPicPr>
          <p:cNvPr id="13" name="Content Placeholder 12" descr="pre_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60198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Preprocessed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914400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Few discontinuities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3" name="Content Placeholder 12" descr="pre_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  <p:pic>
        <p:nvPicPr>
          <p:cNvPr id="12" name="Content Placeholder 11" descr="src_19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9144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With artifact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0198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Preprocessed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 descr="pre_1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  <p:pic>
        <p:nvPicPr>
          <p:cNvPr id="14" name="Content Placeholder 13" descr="src_182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914400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Low contrast image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0198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Preprocessed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Content Placeholder 16" descr="pre_38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  <p:pic>
        <p:nvPicPr>
          <p:cNvPr id="16" name="Content Placeholder 15" descr="src_378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 smtClean="0"/>
          </a:p>
          <a:p>
            <a:pPr lvl="1"/>
            <a:r>
              <a:rPr lang="en-US" dirty="0" smtClean="0"/>
              <a:t>Low contrast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endParaRPr lang="en-US" dirty="0"/>
          </a:p>
        </p:txBody>
      </p:sp>
      <p:pic>
        <p:nvPicPr>
          <p:cNvPr id="11" name="Content Placeholder 10" descr="255Gre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111" r="5556"/>
          <a:stretch>
            <a:fillRect/>
          </a:stretch>
        </p:blipFill>
        <p:spPr>
          <a:xfrm>
            <a:off x="4572000" y="1371600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914400"/>
            <a:ext cx="417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Well conditioned image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6019800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Preprocessed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 descr="pre_2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  <p:pic>
        <p:nvPicPr>
          <p:cNvPr id="13" name="Content Placeholder 12" descr="src_255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input</a:t>
            </a:r>
          </a:p>
          <a:p>
            <a:pPr lvl="1"/>
            <a:r>
              <a:rPr lang="en-US" dirty="0" smtClean="0"/>
              <a:t>Enhanced Intelligent Scissors</a:t>
            </a:r>
          </a:p>
          <a:p>
            <a:pPr lvl="1"/>
            <a:r>
              <a:rPr lang="en-US" dirty="0" smtClean="0"/>
              <a:t>2 points on upper curve</a:t>
            </a:r>
          </a:p>
          <a:p>
            <a:pPr lvl="1"/>
            <a:r>
              <a:rPr lang="en-US" dirty="0" smtClean="0"/>
              <a:t>2 points on lower curve</a:t>
            </a:r>
          </a:p>
        </p:txBody>
      </p:sp>
      <p:pic>
        <p:nvPicPr>
          <p:cNvPr id="12" name="Content Placeholder 11" descr="in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4528" r="18868" b="25680"/>
          <a:stretch>
            <a:fillRect/>
          </a:stretch>
        </p:blipFill>
        <p:spPr>
          <a:xfrm>
            <a:off x="4800600" y="1329647"/>
            <a:ext cx="4191000" cy="4860595"/>
          </a:xfrm>
        </p:spPr>
      </p:pic>
      <p:sp>
        <p:nvSpPr>
          <p:cNvPr id="13" name="TextBox 12"/>
          <p:cNvSpPr txBox="1"/>
          <p:nvPr/>
        </p:nvSpPr>
        <p:spPr>
          <a:xfrm>
            <a:off x="6400800" y="62484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input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input</a:t>
            </a:r>
          </a:p>
          <a:p>
            <a:pPr lvl="1"/>
            <a:r>
              <a:rPr lang="en-US" dirty="0" smtClean="0"/>
              <a:t>Enhanced Intelligent Scissors</a:t>
            </a:r>
          </a:p>
          <a:p>
            <a:pPr lvl="1"/>
            <a:r>
              <a:rPr lang="en-US" dirty="0" smtClean="0"/>
              <a:t>2 points on upper curve</a:t>
            </a:r>
          </a:p>
          <a:p>
            <a:pPr lvl="1"/>
            <a:r>
              <a:rPr lang="en-US" dirty="0" smtClean="0"/>
              <a:t>2 points on lower curve</a:t>
            </a:r>
          </a:p>
          <a:p>
            <a:r>
              <a:rPr lang="en-US" dirty="0" smtClean="0"/>
              <a:t>Fit data to polynomial</a:t>
            </a:r>
          </a:p>
          <a:p>
            <a:pPr lvl="1"/>
            <a:r>
              <a:rPr lang="en-US" dirty="0" smtClean="0"/>
              <a:t>&gt;250 data points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order polynomial</a:t>
            </a:r>
          </a:p>
          <a:p>
            <a:pPr lvl="1"/>
            <a:r>
              <a:rPr lang="en-US" dirty="0" smtClean="0"/>
              <a:t>filters “sloppy input”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62484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Polynomial fitting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in2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9443" t="1451" r="22642" b="30738"/>
          <a:stretch>
            <a:fillRect/>
          </a:stretch>
        </p:blipFill>
        <p:spPr>
          <a:xfrm>
            <a:off x="4876800" y="1447800"/>
            <a:ext cx="42672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input</a:t>
            </a:r>
          </a:p>
          <a:p>
            <a:pPr lvl="1"/>
            <a:r>
              <a:rPr lang="en-US" dirty="0" smtClean="0"/>
              <a:t>Enhanced Intelligent Scissors</a:t>
            </a:r>
          </a:p>
          <a:p>
            <a:pPr lvl="1"/>
            <a:r>
              <a:rPr lang="en-US" dirty="0" smtClean="0"/>
              <a:t>2 points on upper curve</a:t>
            </a:r>
          </a:p>
          <a:p>
            <a:pPr lvl="1"/>
            <a:r>
              <a:rPr lang="en-US" dirty="0" smtClean="0"/>
              <a:t>2 points on lower curve</a:t>
            </a:r>
          </a:p>
          <a:p>
            <a:r>
              <a:rPr lang="en-US" dirty="0" smtClean="0"/>
              <a:t>Fit data to polynomial</a:t>
            </a:r>
          </a:p>
          <a:p>
            <a:pPr lvl="1"/>
            <a:r>
              <a:rPr lang="en-US" dirty="0" smtClean="0"/>
              <a:t>&gt;250 data points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order polynomial</a:t>
            </a:r>
          </a:p>
          <a:p>
            <a:pPr lvl="1"/>
            <a:r>
              <a:rPr lang="en-US" dirty="0" smtClean="0"/>
              <a:t>filters “sloppy input”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62484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Polynomial fitting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in2_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9443" t="1451" r="22642" b="30738"/>
          <a:stretch>
            <a:fillRect/>
          </a:stretch>
        </p:blipFill>
        <p:spPr>
          <a:xfrm>
            <a:off x="4876800" y="1447800"/>
            <a:ext cx="42672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Corneal Model</a:t>
            </a:r>
          </a:p>
          <a:p>
            <a:pPr lvl="1"/>
            <a:r>
              <a:rPr lang="en-US" dirty="0" smtClean="0"/>
              <a:t>Shortest distance between curves</a:t>
            </a:r>
          </a:p>
          <a:p>
            <a:pPr lvl="2"/>
            <a:r>
              <a:rPr lang="en-US" dirty="0" smtClean="0"/>
              <a:t>medial axis transform</a:t>
            </a:r>
          </a:p>
          <a:p>
            <a:pPr lvl="1"/>
            <a:r>
              <a:rPr lang="en-US" dirty="0" smtClean="0"/>
              <a:t>Define alpha, s, theta, and Omega</a:t>
            </a:r>
          </a:p>
          <a:p>
            <a:r>
              <a:rPr lang="en-US" dirty="0" smtClean="0"/>
              <a:t>Let’s have a closer look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" name="Content Placeholder 9" descr="mod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2209800"/>
            <a:ext cx="4446777" cy="3435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60198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9" descr="mod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7597" y="1371600"/>
            <a:ext cx="7100603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Estimation</a:t>
            </a:r>
          </a:p>
          <a:p>
            <a:pPr lvl="1"/>
            <a:r>
              <a:rPr lang="en-US" dirty="0" smtClean="0"/>
              <a:t>Find inner curves</a:t>
            </a:r>
          </a:p>
          <a:p>
            <a:pPr lvl="1"/>
            <a:r>
              <a:rPr lang="en-US" dirty="0" smtClean="0"/>
              <a:t>Modify alpha and theta to generate search path Omega</a:t>
            </a:r>
          </a:p>
          <a:p>
            <a:pPr lvl="1"/>
            <a:r>
              <a:rPr lang="en-US" dirty="0" smtClean="0"/>
              <a:t>Look at points in the neighborhood of the path</a:t>
            </a:r>
          </a:p>
        </p:txBody>
      </p:sp>
      <p:pic>
        <p:nvPicPr>
          <p:cNvPr id="10" name="Content Placeholder 9" descr="mod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2209800"/>
            <a:ext cx="4446777" cy="3435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pic>
        <p:nvPicPr>
          <p:cNvPr id="11" name="Content Placeholder 10" descr="166 - Scan Lines Alpha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9091" t="5500" r="8081" b="6331"/>
          <a:stretch>
            <a:fillRect/>
          </a:stretch>
        </p:blipFill>
        <p:spPr>
          <a:xfrm>
            <a:off x="914400" y="1621566"/>
            <a:ext cx="7239000" cy="5236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Estimation</a:t>
            </a:r>
          </a:p>
          <a:p>
            <a:pPr lvl="1"/>
            <a:r>
              <a:rPr lang="en-US" dirty="0" smtClean="0"/>
              <a:t>False peaks</a:t>
            </a:r>
          </a:p>
          <a:p>
            <a:pPr lvl="1"/>
            <a:r>
              <a:rPr lang="en-US" dirty="0" smtClean="0"/>
              <a:t>Use a prior knowledge</a:t>
            </a:r>
          </a:p>
          <a:p>
            <a:pPr lvl="1"/>
            <a:r>
              <a:rPr lang="en-US" dirty="0" smtClean="0"/>
              <a:t>Gaussian mixture model</a:t>
            </a:r>
          </a:p>
          <a:p>
            <a:pPr lvl="1"/>
            <a:r>
              <a:rPr lang="en-US" dirty="0" smtClean="0"/>
              <a:t>Use statistics from datasets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4876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1712" y="48768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97938" y="4876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86572"/>
            <a:ext cx="4038600" cy="31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Estimation</a:t>
            </a:r>
          </a:p>
          <a:p>
            <a:pPr lvl="1"/>
            <a:r>
              <a:rPr lang="en-US" dirty="0" smtClean="0"/>
              <a:t>Select path with largest difference in intensity</a:t>
            </a:r>
          </a:p>
          <a:p>
            <a:pPr lvl="1"/>
            <a:r>
              <a:rPr lang="en-US" dirty="0" smtClean="0"/>
              <a:t> Keep corresponding values of alpha and </a:t>
            </a:r>
            <a:r>
              <a:rPr lang="en-US" dirty="0" smtClean="0"/>
              <a:t>theta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Currently only focusing on alpha</a:t>
            </a:r>
            <a:endParaRPr lang="en-US" dirty="0" smtClean="0"/>
          </a:p>
        </p:txBody>
      </p:sp>
      <p:pic>
        <p:nvPicPr>
          <p:cNvPr id="12" name="Content Placeholder 11" descr="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2600"/>
            <a:ext cx="4437266" cy="3581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Low contrast</a:t>
            </a:r>
          </a:p>
          <a:p>
            <a:pPr lvl="1"/>
            <a:r>
              <a:rPr lang="en-US" dirty="0" smtClean="0"/>
              <a:t>Noise</a:t>
            </a:r>
            <a:endParaRPr lang="en-US" dirty="0"/>
          </a:p>
        </p:txBody>
      </p:sp>
      <p:pic>
        <p:nvPicPr>
          <p:cNvPr id="11" name="Content Placeholder 10" descr="255Gre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727" r="7621"/>
          <a:stretch>
            <a:fillRect/>
          </a:stretch>
        </p:blipFill>
        <p:spPr>
          <a:xfrm>
            <a:off x="4724400" y="1371600"/>
            <a:ext cx="4419600" cy="5486400"/>
          </a:xfrm>
        </p:spPr>
      </p:pic>
      <p:sp>
        <p:nvSpPr>
          <p:cNvPr id="7" name="TextBox 6"/>
          <p:cNvSpPr txBox="1"/>
          <p:nvPr/>
        </p:nvSpPr>
        <p:spPr>
          <a:xfrm>
            <a:off x="2971800" y="5934670"/>
            <a:ext cx="2362201" cy="923330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Stroma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Bowman’s membrane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Epithelium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799" y="1828800"/>
            <a:ext cx="236220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Endothelium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Descemet’s </a:t>
            </a:r>
            <a:r>
              <a:rPr lang="en-US" dirty="0" smtClean="0">
                <a:solidFill>
                  <a:srgbClr val="92D050"/>
                </a:solidFill>
              </a:rPr>
              <a:t>membrane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486400" cy="526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2362200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70"/>
          <a:stretch>
            <a:fillRect/>
          </a:stretch>
        </p:blipFill>
        <p:spPr bwMode="auto">
          <a:xfrm>
            <a:off x="4495800" y="2409825"/>
            <a:ext cx="4221409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t="906"/>
          <a:stretch>
            <a:fillRect/>
          </a:stretch>
        </p:blipFill>
        <p:spPr bwMode="auto">
          <a:xfrm>
            <a:off x="533400" y="2409825"/>
            <a:ext cx="4038600" cy="33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Fully Automated Method</a:t>
            </a:r>
          </a:p>
          <a:p>
            <a:pPr lvl="1"/>
            <a:r>
              <a:rPr lang="en-US" dirty="0" smtClean="0"/>
              <a:t>Local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Use model to provide initial values for local optimization</a:t>
            </a:r>
          </a:p>
          <a:p>
            <a:pPr lvl="1"/>
            <a:r>
              <a:rPr lang="en-US" dirty="0" smtClean="0"/>
              <a:t>3D reconstruction</a:t>
            </a:r>
          </a:p>
        </p:txBody>
      </p:sp>
      <p:pic>
        <p:nvPicPr>
          <p:cNvPr id="11" name="Content Placeholder 10" descr="166 - Local Optimization Filtered Outpu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7999" t="14979" r="20755" b="25633"/>
          <a:stretch>
            <a:fillRect/>
          </a:stretch>
        </p:blipFill>
        <p:spPr>
          <a:xfrm>
            <a:off x="4657344" y="1524000"/>
            <a:ext cx="4486656" cy="4876800"/>
          </a:xfrm>
        </p:spPr>
      </p:pic>
      <p:sp>
        <p:nvSpPr>
          <p:cNvPr id="13" name="Rectangle 12"/>
          <p:cNvSpPr/>
          <p:nvPr/>
        </p:nvSpPr>
        <p:spPr>
          <a:xfrm>
            <a:off x="6629400" y="3200400"/>
            <a:ext cx="1295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3276600" cy="19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http://thumbs.dreamstime.com/thumb_47/1142783452W1Sg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914900" y="1666874"/>
            <a:ext cx="2857500" cy="22955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0" y="1524000"/>
            <a:ext cx="45720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102" name="Picture 6" descr="http://bobwama.files.wordpress.com/2009/01/artistic-eye-9636.jpg"/>
          <p:cNvPicPr>
            <a:picLocks noChangeAspect="1" noChangeArrowheads="1"/>
          </p:cNvPicPr>
          <p:nvPr/>
        </p:nvPicPr>
        <p:blipFill>
          <a:blip r:embed="rId5" cstate="print"/>
          <a:srcRect l="15123" t="32242" r="25898" b="21411"/>
          <a:stretch>
            <a:fillRect/>
          </a:stretch>
        </p:blipFill>
        <p:spPr bwMode="auto">
          <a:xfrm>
            <a:off x="1447800" y="2209800"/>
            <a:ext cx="2971800" cy="17526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562600" y="4876800"/>
            <a:ext cx="31242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/>
          <a:srcRect t="3926"/>
          <a:stretch>
            <a:fillRect/>
          </a:stretch>
        </p:blipFill>
        <p:spPr bwMode="auto">
          <a:xfrm>
            <a:off x="4648200" y="2209800"/>
            <a:ext cx="3276600" cy="186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/>
          <a:srcRect l="1734" t="5825" r="2890" b="6796"/>
          <a:stretch>
            <a:fillRect/>
          </a:stretch>
        </p:blipFill>
        <p:spPr bwMode="auto">
          <a:xfrm>
            <a:off x="4724400" y="2209800"/>
            <a:ext cx="307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/>
          <a:srcRect l="2500" t="4199" r="2500" b="7621"/>
          <a:stretch>
            <a:fillRect/>
          </a:stretch>
        </p:blipFill>
        <p:spPr bwMode="auto">
          <a:xfrm>
            <a:off x="4800600" y="22098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/>
          <a:srcRect l="2205" t="7408" r="2976" b="3704"/>
          <a:stretch>
            <a:fillRect/>
          </a:stretch>
        </p:blipFill>
        <p:spPr bwMode="auto">
          <a:xfrm>
            <a:off x="4876800" y="22098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2057400"/>
            <a:ext cx="3263900" cy="19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Eye lashes</a:t>
            </a:r>
            <a:endParaRPr lang="en-US" dirty="0" smtClean="0"/>
          </a:p>
        </p:txBody>
      </p:sp>
      <p:pic>
        <p:nvPicPr>
          <p:cNvPr id="10" name="Content Placeholder 23" descr="src_19.png"/>
          <p:cNvPicPr>
            <a:picLocks noChangeAspect="1"/>
          </p:cNvPicPr>
          <p:nvPr/>
        </p:nvPicPr>
        <p:blipFill>
          <a:blip r:embed="rId3"/>
          <a:srcRect l="10550" r="19745" b="18867"/>
          <a:stretch>
            <a:fillRect/>
          </a:stretch>
        </p:blipFill>
        <p:spPr>
          <a:xfrm>
            <a:off x="4495800" y="1447800"/>
            <a:ext cx="4648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Eye lashes</a:t>
            </a:r>
          </a:p>
          <a:p>
            <a:pPr lvl="2"/>
            <a:r>
              <a:rPr lang="en-US" dirty="0" smtClean="0"/>
              <a:t>Different </a:t>
            </a:r>
            <a:r>
              <a:rPr lang="en-US" dirty="0" smtClean="0"/>
              <a:t>Eyelashes</a:t>
            </a:r>
          </a:p>
        </p:txBody>
      </p:sp>
      <p:pic>
        <p:nvPicPr>
          <p:cNvPr id="14" name="Content Placeholder 13" descr="src_17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4795" r="17987" b="32292"/>
          <a:stretch>
            <a:fillRect/>
          </a:stretch>
        </p:blipFill>
        <p:spPr>
          <a:xfrm>
            <a:off x="4572000" y="1447800"/>
            <a:ext cx="4572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Eye lashes</a:t>
            </a:r>
          </a:p>
          <a:p>
            <a:pPr lvl="2"/>
            <a:r>
              <a:rPr lang="en-US" dirty="0" smtClean="0"/>
              <a:t>Different </a:t>
            </a:r>
            <a:r>
              <a:rPr lang="en-US" dirty="0" smtClean="0"/>
              <a:t>Eyelashes</a:t>
            </a:r>
          </a:p>
          <a:p>
            <a:pPr lvl="2"/>
            <a:r>
              <a:rPr lang="en-US" dirty="0" smtClean="0"/>
              <a:t>Timing</a:t>
            </a:r>
          </a:p>
        </p:txBody>
      </p:sp>
      <p:pic>
        <p:nvPicPr>
          <p:cNvPr id="8" name="Content Placeholder 22" descr="src_182.png"/>
          <p:cNvPicPr>
            <a:picLocks noChangeAspect="1"/>
          </p:cNvPicPr>
          <p:nvPr/>
        </p:nvPicPr>
        <p:blipFill>
          <a:blip r:embed="rId3"/>
          <a:srcRect l="21951" t="5444" r="4878" b="5877"/>
          <a:stretch>
            <a:fillRect/>
          </a:stretch>
        </p:blipFill>
        <p:spPr>
          <a:xfrm>
            <a:off x="4572000" y="1371600"/>
            <a:ext cx="4572000" cy="5541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371600"/>
            <a:ext cx="4572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Eye lashes</a:t>
            </a:r>
          </a:p>
          <a:p>
            <a:pPr lvl="2"/>
            <a:r>
              <a:rPr lang="en-US" dirty="0" smtClean="0"/>
              <a:t>Different </a:t>
            </a:r>
            <a:r>
              <a:rPr lang="en-US" dirty="0" smtClean="0"/>
              <a:t>Eyelashes</a:t>
            </a:r>
          </a:p>
          <a:p>
            <a:pPr lvl="2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Lower Contrast</a:t>
            </a:r>
          </a:p>
        </p:txBody>
      </p:sp>
      <p:pic>
        <p:nvPicPr>
          <p:cNvPr id="6" name="Content Placeholder 20" descr="src_378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355" r="16129" b="22581"/>
          <a:stretch>
            <a:fillRect/>
          </a:stretch>
        </p:blipFill>
        <p:spPr>
          <a:xfrm>
            <a:off x="4572000" y="1447800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Active Contours</a:t>
            </a:r>
          </a:p>
          <a:p>
            <a:pPr lvl="1"/>
            <a:r>
              <a:rPr lang="en-US" dirty="0" smtClean="0"/>
              <a:t>Designed to engulf an object</a:t>
            </a:r>
          </a:p>
          <a:p>
            <a:pPr lvl="1"/>
            <a:r>
              <a:rPr lang="en-US" dirty="0" smtClean="0"/>
              <a:t>Gradient information</a:t>
            </a:r>
          </a:p>
          <a:p>
            <a:r>
              <a:rPr lang="en-US" dirty="0" smtClean="0"/>
              <a:t>Parametric Active Contours</a:t>
            </a:r>
          </a:p>
          <a:p>
            <a:r>
              <a:rPr lang="en-US" dirty="0" smtClean="0"/>
              <a:t>Geometric Active Contours</a:t>
            </a:r>
          </a:p>
          <a:p>
            <a:r>
              <a:rPr lang="en-US" dirty="0" smtClean="0"/>
              <a:t>Edge-free Active Contours</a:t>
            </a:r>
            <a:endParaRPr lang="en-US" dirty="0"/>
          </a:p>
        </p:txBody>
      </p:sp>
      <p:pic>
        <p:nvPicPr>
          <p:cNvPr id="4098" name="Picture 2" descr="http://www.ceremade.dauphine.fr/%7Epeyre/teaching/manifold/images/tp1/snake-0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9589" r="9589" b="1370"/>
          <a:stretch>
            <a:fillRect/>
          </a:stretch>
        </p:blipFill>
        <p:spPr bwMode="auto">
          <a:xfrm>
            <a:off x="4648200" y="1371600"/>
            <a:ext cx="4495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798</TotalTime>
  <Words>664</Words>
  <Application>Microsoft Office PowerPoint</Application>
  <PresentationFormat>On-screen Show (4:3)</PresentationFormat>
  <Paragraphs>261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Corneal Layer Extraction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Existing Methods</vt:lpstr>
      <vt:lpstr>Proposed Method</vt:lpstr>
      <vt:lpstr>Proposed Method</vt:lpstr>
      <vt:lpstr>Proposed Method</vt:lpstr>
      <vt:lpstr>Proposed Method</vt:lpstr>
      <vt:lpstr>Proposed Method</vt:lpstr>
      <vt:lpstr>Existing Methods</vt:lpstr>
      <vt:lpstr>Existing Methods</vt:lpstr>
      <vt:lpstr>Existing Methods</vt:lpstr>
      <vt:lpstr>Proposed Method</vt:lpstr>
      <vt:lpstr>Proposed Method</vt:lpstr>
      <vt:lpstr>Proposed Method</vt:lpstr>
      <vt:lpstr>Proposed Method</vt:lpstr>
      <vt:lpstr>Existing Methods</vt:lpstr>
      <vt:lpstr>Proposed Method</vt:lpstr>
      <vt:lpstr>Proposed Method</vt:lpstr>
      <vt:lpstr>Proposed Method</vt:lpstr>
      <vt:lpstr>Proposed Method</vt:lpstr>
      <vt:lpstr>Results</vt:lpstr>
      <vt:lpstr>Results</vt:lpstr>
      <vt:lpstr>Current Research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Corneal Layer Extration</dc:title>
  <dc:creator>jaeichel</dc:creator>
  <cp:lastModifiedBy>jaeichel</cp:lastModifiedBy>
  <cp:revision>84</cp:revision>
  <dcterms:created xsi:type="dcterms:W3CDTF">2009-03-19T21:02:29Z</dcterms:created>
  <dcterms:modified xsi:type="dcterms:W3CDTF">2009-05-25T19:11:59Z</dcterms:modified>
</cp:coreProperties>
</file>